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6" autoAdjust="0"/>
    <p:restoredTop sz="92362" autoAdjust="0"/>
  </p:normalViewPr>
  <p:slideViewPr>
    <p:cSldViewPr snapToGrid="0">
      <p:cViewPr varScale="1">
        <p:scale>
          <a:sx n="106" d="100"/>
          <a:sy n="106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1/10/2023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1/10/2023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E2820-AFE1-45FA-949E-17BDB534E1DC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27404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1/10/2023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1/10/2023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1/10/2023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1/10/2023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1/10/2023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1/10/2023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100" y="304800"/>
            <a:ext cx="8486775" cy="2057400"/>
          </a:xfrm>
        </p:spPr>
        <p:txBody>
          <a:bodyPr>
            <a:normAutofit/>
          </a:bodyPr>
          <a:lstStyle/>
          <a:p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SKUODO RAJONO MOSĖDŽIO VAIKŲ LOPŠELIO-DARŽELIO</a:t>
            </a:r>
            <a:b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Adresas: </a:t>
            </a:r>
            <a:r>
              <a:rPr lang="fi-FI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R. Granausko g. 7-2, Mosėdis, Skuodo rajonas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2838450"/>
            <a:ext cx="8059737" cy="2400300"/>
          </a:xfrm>
        </p:spPr>
        <p:txBody>
          <a:bodyPr>
            <a:no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PLATUSIS VEIKLOS KOKYBĖS ĮSIVERTINIMAS</a:t>
            </a:r>
            <a:endParaRPr lang="lt-LT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m. lapkričio-gruodžio mėn.</a:t>
            </a:r>
          </a:p>
          <a:p>
            <a:pPr algn="ctr"/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Ataskaitą parengė: veiklos kokybės įsivertinimo grupės koordinatorė </a:t>
            </a:r>
          </a:p>
          <a:p>
            <a:r>
              <a:rPr lang="lt-LT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Renata Pladienė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412F9-583B-9C47-6F68-8009883D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66216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BENDRADARBIAVIMO SU VAIKŲ ŠEIMOMIS srities bendras vertinimas – 3 lygis.</a:t>
            </a:r>
            <a:b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840442-A5A4-B20F-3BD7-A33DCAC051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644988"/>
              </p:ext>
            </p:extLst>
          </p:nvPr>
        </p:nvGraphicFramePr>
        <p:xfrm>
          <a:off x="2304288" y="1271017"/>
          <a:ext cx="8878825" cy="4004110"/>
        </p:xfrm>
        <a:graphic>
          <a:graphicData uri="http://schemas.openxmlformats.org/drawingml/2006/table">
            <a:tbl>
              <a:tblPr firstRow="1" firstCol="1" bandRow="1"/>
              <a:tblGrid>
                <a:gridCol w="2404872">
                  <a:extLst>
                    <a:ext uri="{9D8B030D-6E8A-4147-A177-3AD203B41FA5}">
                      <a16:colId xmlns:a16="http://schemas.microsoft.com/office/drawing/2014/main" val="1928931032"/>
                    </a:ext>
                  </a:extLst>
                </a:gridCol>
                <a:gridCol w="3513730">
                  <a:extLst>
                    <a:ext uri="{9D8B030D-6E8A-4147-A177-3AD203B41FA5}">
                      <a16:colId xmlns:a16="http://schemas.microsoft.com/office/drawing/2014/main" val="1331185882"/>
                    </a:ext>
                  </a:extLst>
                </a:gridCol>
                <a:gridCol w="2960223">
                  <a:extLst>
                    <a:ext uri="{9D8B030D-6E8A-4147-A177-3AD203B41FA5}">
                      <a16:colId xmlns:a16="http://schemas.microsoft.com/office/drawing/2014/main" val="1798269849"/>
                    </a:ext>
                  </a:extLst>
                </a:gridCol>
              </a:tblGrid>
              <a:tr h="9526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078315"/>
                  </a:ext>
                </a:extLst>
              </a:tr>
              <a:tr h="102380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 Šeimos kultūros pažinimas – 3 lygis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6.1.1. Mokytojas gerbia kiekvieną šeimą, kviečia šeimos narius bendradarbiauti, parodo, kad jie yra laukiami ir randa būdų, kaip juos įtraukti į vaikų ugdymosi procesą.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6.1.4.Mokytojas užtikrina informacijos apie šeimas ir vaikus konfidencialumą.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652344"/>
                  </a:ext>
                </a:extLst>
              </a:tr>
              <a:tr h="20239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 Partnerystė su šeima – 3 lygis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6.2.1. Mokytojas supažindina šeimas su ugdymo programa, artimiausiais tikslais ir tariasi dėl bendradarbiavimo tikslams pasiekti.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6.2.3. Mokytojas padeda šeimoms gauti jų vaikų </a:t>
                      </a:r>
                      <a:r>
                        <a:rPr lang="lt-LT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ugdymui(si</a:t>
                      </a: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reikalingos informacijos apie išteklius ir paslaugas tiek esančias mokykloje, tiek ir už mokyklos ribų.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6.2.2. Mokytojas suteikia žinių ir dalijasi idėjomis su tėvais ir kitais šeimų nariais, siekdamas sustiprinti tėvų kompetencijas, kad jie galėtų namuose sukurti stimuliuojančią ugdomąją aplinką.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78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44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01E3-43C3-6A29-3495-E5F238A73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304800"/>
            <a:ext cx="10145205" cy="728472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BESIMOKANČIOS ORGANIZACIJOS KULTŪROS srities bendras kokybės lygis – 3 lygis.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4C6553-5C31-953D-BA4C-8D474AC8E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793934"/>
              </p:ext>
            </p:extLst>
          </p:nvPr>
        </p:nvGraphicFramePr>
        <p:xfrm>
          <a:off x="2019300" y="1033272"/>
          <a:ext cx="9364980" cy="5466716"/>
        </p:xfrm>
        <a:graphic>
          <a:graphicData uri="http://schemas.openxmlformats.org/drawingml/2006/table">
            <a:tbl>
              <a:tblPr firstRow="1" firstCol="1" bandRow="1"/>
              <a:tblGrid>
                <a:gridCol w="1958340">
                  <a:extLst>
                    <a:ext uri="{9D8B030D-6E8A-4147-A177-3AD203B41FA5}">
                      <a16:colId xmlns:a16="http://schemas.microsoft.com/office/drawing/2014/main" val="1243768638"/>
                    </a:ext>
                  </a:extLst>
                </a:gridCol>
                <a:gridCol w="4901184">
                  <a:extLst>
                    <a:ext uri="{9D8B030D-6E8A-4147-A177-3AD203B41FA5}">
                      <a16:colId xmlns:a16="http://schemas.microsoft.com/office/drawing/2014/main" val="3573412967"/>
                    </a:ext>
                  </a:extLst>
                </a:gridCol>
                <a:gridCol w="2505456">
                  <a:extLst>
                    <a:ext uri="{9D8B030D-6E8A-4147-A177-3AD203B41FA5}">
                      <a16:colId xmlns:a16="http://schemas.microsoft.com/office/drawing/2014/main" val="676507948"/>
                    </a:ext>
                  </a:extLst>
                </a:gridCol>
              </a:tblGrid>
              <a:tr h="9399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878311"/>
                  </a:ext>
                </a:extLst>
              </a:tr>
              <a:tr h="13230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 Mokyklos veiklos vadyba – 3 lygis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7.1.1. Strateginiai, metiniai planai, ugdymo programos, susitarimai dėl vaikų pasiekimų vertinimo grindžiami bendrai apmąstytu mokytojų, vaikų, tėvų, socialinių partnerių sutarimu.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7.1.4. Mokykla atvira pokyčiams, dalyvauja švietimo kokybės gerinimo projektuose.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7.1.2. Mokykloje planuojamos ir įgyvendinamos vaikams, darbuotojams ir tėvams skirtos priemonės vaikų adaptacijos laikotarpiui, perėjimui į pradinį ugdymą palengvinti.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619958"/>
                  </a:ext>
                </a:extLst>
              </a:tr>
              <a:tr h="13230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 Nuolatinis profesinis tobulėjimas – 3 lygis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7.2.1. Mokytojai apmąsto ir įsivertina savo pedagoginės praktikos efektyvumą bei siekia gauti grįžtamąjį ryšį iš kitų kolegų, o prireikus stengiasi patobulinti savo pedagoginę praktiką.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7.2.2. Mokytojai bendradarbiauja tarpusavyje ir su kitais specialistais, siekdami pagerinti tiek savo pedagoginę praktiką, tiek ir ugdymo kokybę apskritai.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761316"/>
                  </a:ext>
                </a:extLst>
              </a:tr>
              <a:tr h="6540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 Lyderystė mokymuisi – 3 lygis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7.3.1. Mokytojų lyderystė pripažįstama ir palaikoma.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7.3.2. Mokyklai būdingas atviras dialogas dėl ugdymo kokybės ir tarpusavio pagalba.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49569"/>
                  </a:ext>
                </a:extLst>
              </a:tr>
              <a:tr h="11000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 Mokyklos savivalda – 3 lygis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7.4.1. Mokyklos valdyme atstovaujami visų mokyklos bendruomenės narių interesai, savivaldos atstovai renkami atvirai ir skaidriai. 7.4.2. Mokykloje yra sistema, kaip priimami sprendimai, svarbūs tiek mokyklos ateities siekiams, tiek kasdieniam gyvenimui mokykloje.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7.4.3. Tobulinant mokyklą atsižvelgiama į tėvų ir vyresniųjų vaikų nuomonę.</a:t>
                      </a:r>
                    </a:p>
                  </a:txBody>
                  <a:tcPr marL="41450" marR="41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27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93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831D-F9A4-837D-997A-A50BD237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Bendras mokyklos veiklos kokybės įsivertinimo apibendrinimas pagal sritis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B4830A9-D29A-4FB4-A57A-5F8FB0344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863623"/>
              </p:ext>
            </p:extLst>
          </p:nvPr>
        </p:nvGraphicFramePr>
        <p:xfrm>
          <a:off x="2882900" y="1451356"/>
          <a:ext cx="7868604" cy="3551466"/>
        </p:xfrm>
        <a:graphic>
          <a:graphicData uri="http://schemas.openxmlformats.org/drawingml/2006/table">
            <a:tbl>
              <a:tblPr firstRow="1" firstCol="1" bandRow="1"/>
              <a:tblGrid>
                <a:gridCol w="3930746">
                  <a:extLst>
                    <a:ext uri="{9D8B030D-6E8A-4147-A177-3AD203B41FA5}">
                      <a16:colId xmlns:a16="http://schemas.microsoft.com/office/drawing/2014/main" val="3222180064"/>
                    </a:ext>
                  </a:extLst>
                </a:gridCol>
                <a:gridCol w="3937858">
                  <a:extLst>
                    <a:ext uri="{9D8B030D-6E8A-4147-A177-3AD203B41FA5}">
                      <a16:colId xmlns:a16="http://schemas.microsoft.com/office/drawing/2014/main" val="4125507408"/>
                    </a:ext>
                  </a:extLst>
                </a:gridCol>
              </a:tblGrid>
              <a:tr h="5727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Sritis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465539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Vaiko gerovė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512766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Ugdymasis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253830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Ugdymo(si) aplinka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02057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Ugdymo strategijos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238258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Pasiekimų vertinimas ir ugdymo planavimas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05658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Bendradarbiavimas su vaikų šeimomis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86844"/>
                  </a:ext>
                </a:extLst>
              </a:tr>
              <a:tr h="4010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Besimokančios organizacijos kultūra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40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8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28FD9-D081-B911-E086-534F2B6ED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7999" y="301753"/>
            <a:ext cx="7326315" cy="822960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CD714-6663-6818-E4EF-061DF821A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3819" y="1197864"/>
            <a:ext cx="7275513" cy="535838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lt-LT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Skuodo rajono Mosėdžio vaikų lopšelio-darželio plačiojo veiklos kokybės įsivertinimo rezultatai parodė, kad pagal ikimokyklinio ir (ar) priešmokyklinio ugdymo programas vykdančių mokyklų veiklos kokybės įsivertinimo metodiką darželio veikla vertinama gerai, atitinka 3 lygį, stipriųjų pusių yra daugiau nei tobulintinų.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lt-LT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lt-LT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Veiklos kokybės įsivertinimas parodė, kad geriausiai įstaigoje vertinami šie veiklos rodikliai: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Mokytojo sąveika su vaikais – 3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4.3. Ugdymo strategijos, palaikančios žaidimą, kaip pagrindinę vaiko veiklą – 3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 Nuolatinis profesinis tobulėjimas – 3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7.3. Lyderystė mokymuisi – 3 lygis.</a:t>
            </a:r>
            <a:endParaRPr lang="lt-LT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t-LT" sz="1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Veiklos kokybės įsivertinimas parodė, kad  šie veiklos rodikliai yra tobulintini: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Vaikų psichologinis ir fizinis saugumas – 2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Vaikų tarpusavio sąveika – 2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1.4. Lygios galimybės visiems vaikams ugdytis ir tobulėti – 2 lygis.</a:t>
            </a:r>
          </a:p>
          <a:p>
            <a:pPr algn="just"/>
            <a:r>
              <a:rPr lang="lt-LT" sz="14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 Fizinė aplinka – 2 lygis.</a:t>
            </a:r>
            <a:endParaRPr lang="lt-LT" sz="14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t-LT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</a:pPr>
            <a:endParaRPr lang="lt-LT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lt-LT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8650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8C62-4FFE-2AC7-C300-8237830F3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2113" y="342900"/>
            <a:ext cx="7215187" cy="1054099"/>
          </a:xfrm>
        </p:spPr>
        <p:txBody>
          <a:bodyPr>
            <a:normAutofit/>
          </a:bodyPr>
          <a:lstStyle/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Pasirinktos sritys giluminiam įsivertinimui: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EAE1F-0B73-4F50-8B1A-DA8D98054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35787" y="3114392"/>
            <a:ext cx="7045026" cy="1905037"/>
          </a:xfrm>
        </p:spPr>
        <p:txBody>
          <a:bodyPr/>
          <a:lstStyle/>
          <a:p>
            <a:pPr algn="just"/>
            <a:r>
              <a:rPr lang="lt-LT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Vaikų psichologinis ir fizinis saugumas – 2 lygis.</a:t>
            </a:r>
          </a:p>
          <a:p>
            <a:pPr algn="just"/>
            <a:r>
              <a:rPr lang="lt-LT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Vaikų tarpusavio sąveika – 2 lygis.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0088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įsivertinimo grupės sudėtis: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Grupės koordinatorė: mokytoja – Renata Pladienė</a:t>
            </a:r>
          </a:p>
          <a:p>
            <a:pPr marL="45720" indent="0">
              <a:buNone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Narės: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personalo ir raštinės vadovė – Agnė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Deimontaitė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Darželio Tarybos pirmininkė – Laura </a:t>
            </a:r>
            <a:r>
              <a:rPr lang="lt-L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Ūselytė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Mokytoja (auklėtoja) – Laima Bernotienė;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Techninis personalas – Kristina Maksvytienė.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1B1E2-8CED-1E6C-C6A5-033DC0E2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799"/>
            <a:ext cx="9372600" cy="1498833"/>
          </a:xfrm>
        </p:spPr>
        <p:txBody>
          <a:bodyPr>
            <a:normAutofit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Tyrime dalyvavo: 6 mokytojos ir 41 tėvelis.</a:t>
            </a:r>
            <a:b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Vertinimo instrumentas – klausimynas.</a:t>
            </a:r>
            <a:b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Vertintos visos 7 sritys: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8A3B6-06A2-DD2B-2F1A-C9499F79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8213" y="2332138"/>
            <a:ext cx="9372600" cy="3382861"/>
          </a:xfrm>
        </p:spPr>
        <p:txBody>
          <a:bodyPr>
            <a:normAutofit lnSpcReduction="10000"/>
          </a:bodyPr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SRITIS – VAIKO GEROVĖ;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SRITIS – UGDYMASIS;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SRITIS – UGDYMO(SI) APLINKA;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SRITIS – UGDYMO STRATEGIJOS;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SRITIS – PASIEKIMŲ VERTINIMAS IR UGDYMO PLANAVIMAS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SRITIS – BENDRADARBIAVIMAS SU VAIKŲ ŠEIMOMIS</a:t>
            </a: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SRITIS – BESIMOKANČIOS ORGANIZACIJOS KULTŪRA.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7801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2A009-2CEA-F6F8-FCC1-7550E997D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45160"/>
          </a:xfrm>
        </p:spPr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LYGIŲ APIBŪDINIMAI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52FD4-CDE4-5D92-52D8-847E0BB9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lygis (išskirtinė praktika) – veiklos kokybė labai gera, t. y. vertinamų rodiklių raiška aiški, nuosekli, ryški. 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lygis (veiksminga praktika) – veiklos kokybė gera, t. y. nustatyta vertinamų rodiklių raiška, bet ji dar turėtų būti tobulinama apimtimi, kokybe. 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lygis (gera pradžia) – veiklos kokybė minimali, t. y. vertinimų rodiklių yra nežymi (tik pavieniai ženklai, pasireiškė tik tam tikroje situacijoje), veiklos kokybė turi būti tobulinama, kad užtikrintų vaikų poreikius. 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lygis (neatitinka vertinimo kriterijų) – veiklos kokybė nepriimtina, t. y. nenustatyta vertinimo aspekto raiška arba ji yra neigiama, veiklos kokybė yra nepakankama ir turi būti iš esmės tobulinama, kad užtikrintų vaikų poreikius.</a:t>
            </a:r>
          </a:p>
        </p:txBody>
      </p:sp>
    </p:spTree>
    <p:extLst>
      <p:ext uri="{BB962C8B-B14F-4D97-AF65-F5344CB8AC3E}">
        <p14:creationId xmlns:p14="http://schemas.microsoft.com/office/powerpoint/2010/main" val="250146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2A31D-43DE-4B67-72AD-8D2D0603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8" y="304800"/>
            <a:ext cx="11069085" cy="559266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vertinimo sričių įsivertinimai ir jų</a:t>
            </a:r>
            <a:r>
              <a:rPr lang="lt-L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pagrindimas</a:t>
            </a:r>
            <a:endParaRPr lang="lt-L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0B4A8-1D25-48EF-DD63-D37FE2F9D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1529" y="1040236"/>
            <a:ext cx="9089283" cy="44461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lt-LT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VAIKO GEROVĖS srities bendras įvertinimas – 2 lygis.</a:t>
            </a:r>
          </a:p>
          <a:p>
            <a:pPr marL="45720" indent="0">
              <a:buNone/>
            </a:pPr>
            <a:endParaRPr lang="lt-L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lt-LT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81F555-E81C-C248-367D-DC9B0E1B5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937"/>
              </p:ext>
            </p:extLst>
          </p:nvPr>
        </p:nvGraphicFramePr>
        <p:xfrm>
          <a:off x="2048256" y="1560354"/>
          <a:ext cx="9679553" cy="4614777"/>
        </p:xfrm>
        <a:graphic>
          <a:graphicData uri="http://schemas.openxmlformats.org/drawingml/2006/table">
            <a:tbl>
              <a:tblPr firstRow="1" firstCol="1" bandRow="1"/>
              <a:tblGrid>
                <a:gridCol w="2213351">
                  <a:extLst>
                    <a:ext uri="{9D8B030D-6E8A-4147-A177-3AD203B41FA5}">
                      <a16:colId xmlns:a16="http://schemas.microsoft.com/office/drawing/2014/main" val="520024121"/>
                    </a:ext>
                  </a:extLst>
                </a:gridCol>
                <a:gridCol w="3640822">
                  <a:extLst>
                    <a:ext uri="{9D8B030D-6E8A-4147-A177-3AD203B41FA5}">
                      <a16:colId xmlns:a16="http://schemas.microsoft.com/office/drawing/2014/main" val="1366013765"/>
                    </a:ext>
                  </a:extLst>
                </a:gridCol>
                <a:gridCol w="3825380">
                  <a:extLst>
                    <a:ext uri="{9D8B030D-6E8A-4147-A177-3AD203B41FA5}">
                      <a16:colId xmlns:a16="http://schemas.microsoft.com/office/drawing/2014/main" val="448288768"/>
                    </a:ext>
                  </a:extLst>
                </a:gridCol>
              </a:tblGrid>
              <a:tr h="6197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07143"/>
                  </a:ext>
                </a:extLst>
              </a:tr>
              <a:tr h="6523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 Vaikų psichologinis ir fizinis saugumas – 2 lygis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1.1.2. Fizinė aplinka saugi ir pritaikyta vaikų poreikiams.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1.1.1. Bendra grupės atmosfera pozityvi, grįsta maloniu bendravimu ir bendradarbiavimu.</a:t>
                      </a:r>
                      <a:endParaRPr lang="lt-LT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356720"/>
                  </a:ext>
                </a:extLst>
              </a:tr>
              <a:tr h="13195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 Mokytojo sąveika su vaikais – 3 lygis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1.2.2. Mokytojas bendrauja taip, kad vaikai pasitikėtų savo jėgomis, didžiuotųsi savo individualumu ir unikaliomis savybėmis.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1.2.3. Mokytojas kuria socialines sąveikas grupėje, kurios skatina vaikus savarankiškai veikti, mokosi bendradarbiauti.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1.2.1. Mokytojas skiria reikiamą dėmesį kiekvienam vaikui, remdamasis jo stipriosiomis pusėmis ir skatindamas jį ugdytis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021431"/>
                  </a:ext>
                </a:extLst>
              </a:tr>
              <a:tr h="87474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 Vaikų tarpusavio sąveika – 2 lygis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1.3.1. Vaikai žino, kokio elgesio iš jų tikimasi, dalyvauja grupės taisyklių kūrime ir mokosi jų laikytis.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1.3.3. Vaikai mokosi bendradarbiauti ir pagal savo amžių bendradarbiauja tarpusavyje, kartu konstruodami žinias ir padėdami vienas kitam.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147164"/>
                  </a:ext>
                </a:extLst>
              </a:tr>
              <a:tr h="10971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 Lygios galimybės visiems vaikams ugdytis ir tobulėti – 2 lygis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1.4.1. Mokytojas savo kalboje ir veikloje vengia stereotipų.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1.4.2. Ugdymo(si) aplinka ir veikla pritaikyta skirtingų ugdymosi poreikių vaikams; mokytojas modifikuoja fizinę aplinką ir teikia pagalbą, atsižvelgdamas į situacines vaikų reikmes.</a:t>
                      </a:r>
                    </a:p>
                  </a:txBody>
                  <a:tcPr marL="58367" marR="583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045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11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A9F0-3F8C-0DEE-E216-4DC5F768F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735435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UGDYMOSI srities bendras vertinimas – 3 lygis.</a:t>
            </a:r>
            <a:br>
              <a:rPr lang="lt-L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7D3E8B-360C-F0AF-3A83-B6BB8066F3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884652"/>
              </p:ext>
            </p:extLst>
          </p:nvPr>
        </p:nvGraphicFramePr>
        <p:xfrm>
          <a:off x="2032044" y="1225401"/>
          <a:ext cx="9372601" cy="4419778"/>
        </p:xfrm>
        <a:graphic>
          <a:graphicData uri="http://schemas.openxmlformats.org/drawingml/2006/table">
            <a:tbl>
              <a:tblPr firstRow="1" firstCol="1" bandRow="1"/>
              <a:tblGrid>
                <a:gridCol w="2674180">
                  <a:extLst>
                    <a:ext uri="{9D8B030D-6E8A-4147-A177-3AD203B41FA5}">
                      <a16:colId xmlns:a16="http://schemas.microsoft.com/office/drawing/2014/main" val="1880181863"/>
                    </a:ext>
                  </a:extLst>
                </a:gridCol>
                <a:gridCol w="3573572">
                  <a:extLst>
                    <a:ext uri="{9D8B030D-6E8A-4147-A177-3AD203B41FA5}">
                      <a16:colId xmlns:a16="http://schemas.microsoft.com/office/drawing/2014/main" val="785748818"/>
                    </a:ext>
                  </a:extLst>
                </a:gridCol>
                <a:gridCol w="3124849">
                  <a:extLst>
                    <a:ext uri="{9D8B030D-6E8A-4147-A177-3AD203B41FA5}">
                      <a16:colId xmlns:a16="http://schemas.microsoft.com/office/drawing/2014/main" val="3901347823"/>
                    </a:ext>
                  </a:extLst>
                </a:gridCol>
              </a:tblGrid>
              <a:tr h="322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86957"/>
                  </a:ext>
                </a:extLst>
              </a:tr>
              <a:tr h="6621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 Spontaniška vaiko inicijuota veikla (aš pats) – 3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2.1.2. Vaikai kreipiasi į suaugusįjį pagalbos, kai patys nepajėgia susidoroti su kilusiais sunkumais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2.1.1. Vaikai savo iniciatyva pasirenka veiklą ir priemones, įsitraukia į veiklą ir ją plėtoja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42761"/>
                  </a:ext>
                </a:extLst>
              </a:tr>
              <a:tr h="154172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 Patirtinė vaiko veikla – 3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2.2.1. Vaikai drąsiai tyrinėja, eksperimentuoja.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2.2.2. Vaikai naudoja įvairius patirties kaupimo būdus (stebėjimą, bandymą, klausinėjimą), skatinančius juos tyrinėti, eksperimentuoti, savarankiškai domėtis ir būti kūrybingiems.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2.2.3. Vaikai dalinasi tarpusavyje ir su mokytoju žiniomis, patirtimi, idėjomis.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250062"/>
                  </a:ext>
                </a:extLst>
              </a:tr>
              <a:tr h="15671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 Žaidimas – 3 lygis</a:t>
                      </a:r>
                      <a:endParaRPr lang="lt-L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2.3.1. Dienos metu skiriama laiko įvairiems vaikų žaidimams, kaip pagrindinei vaikų raidą ir ugdymąsi skatinančiai veiklai.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2.3.2. Vaikai patys inicijuoja, planuoja ir aptaria savo žaidybinę patirtį.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2.3.5. Vaikai nevengia įtraukti suaugusiuosius ir jie žaidžia kartu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lt-L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172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43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7839E-4337-31B8-D011-771ECB68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836103"/>
          </a:xfrm>
        </p:spPr>
        <p:txBody>
          <a:bodyPr/>
          <a:lstStyle/>
          <a:p>
            <a:pPr algn="ctr"/>
            <a:r>
              <a:rPr lang="lt-L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UGDYMO(SI) APLINKŲ srities bendras vertinimas – 3 lygis.</a:t>
            </a:r>
            <a:b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86C406-BFB6-2164-7135-7ECD5895D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682050"/>
              </p:ext>
            </p:extLst>
          </p:nvPr>
        </p:nvGraphicFramePr>
        <p:xfrm>
          <a:off x="2093976" y="1140903"/>
          <a:ext cx="9793223" cy="5019403"/>
        </p:xfrm>
        <a:graphic>
          <a:graphicData uri="http://schemas.openxmlformats.org/drawingml/2006/table">
            <a:tbl>
              <a:tblPr firstRow="1" firstCol="1" bandRow="1"/>
              <a:tblGrid>
                <a:gridCol w="1909679">
                  <a:extLst>
                    <a:ext uri="{9D8B030D-6E8A-4147-A177-3AD203B41FA5}">
                      <a16:colId xmlns:a16="http://schemas.microsoft.com/office/drawing/2014/main" val="3141561733"/>
                    </a:ext>
                  </a:extLst>
                </a:gridCol>
                <a:gridCol w="4211086">
                  <a:extLst>
                    <a:ext uri="{9D8B030D-6E8A-4147-A177-3AD203B41FA5}">
                      <a16:colId xmlns:a16="http://schemas.microsoft.com/office/drawing/2014/main" val="884133864"/>
                    </a:ext>
                  </a:extLst>
                </a:gridCol>
                <a:gridCol w="3672458">
                  <a:extLst>
                    <a:ext uri="{9D8B030D-6E8A-4147-A177-3AD203B41FA5}">
                      <a16:colId xmlns:a16="http://schemas.microsoft.com/office/drawing/2014/main" val="4284990953"/>
                    </a:ext>
                  </a:extLst>
                </a:gridCol>
              </a:tblGrid>
              <a:tr h="9576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</a:p>
                  </a:txBody>
                  <a:tcPr marL="60513" marR="605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31598"/>
                  </a:ext>
                </a:extLst>
              </a:tr>
              <a:tr h="15671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Fizinė aplinka – 2 lygis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3.1.4. Užtikrinama, kad kiekvieną dieną teisės aktais nustatytą laiką, vaikai praleistų gryname ore; mokyklos lauko erdvės panaudojamos visapusiškam vaikų ugdymuisi.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3.1.2. Ugdymo(si) aplinka suskirstyta į logiškai apibrėžtas mažesnes erdves (pagal ugdomas kompetencijas, veiklos centrus, kampelius ar kt.) su tam tikrai veiklai tinkamomis priemonėmis, skatinančiomis tyrinėti, žaisti ir ugdytis.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3.1.3. Aplinkoje įrengtos erdvės atsipalaidavimui ir ramybei, kur vaikai gali pabūti vieni ir pailsėti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49444"/>
                  </a:ext>
                </a:extLst>
              </a:tr>
              <a:tr h="8987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 Socialinė-emocinė aplinka – 3 lygis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3.2.1. Mokytojas kuria su kiekvienu vaiku prieraišų individualų santykį.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3.2.2. Aplinka yra turtinga įvairių socialinių sąveikų situacijomis (su kitais grupės vaikais, su tėvais, su kitais bendruomenės nariais).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352771"/>
                  </a:ext>
                </a:extLst>
              </a:tr>
              <a:tr h="15803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 Pažintinė aplinka – 3 lygis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3.3.2. Vaikai dalyvauja planuojant, kuriant ir prižiūrint grupės aplinką (NL).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3.3.4. Siekdamas praturtinti vaikų ugdymąsi ir skatindamas jų socializaciją, mokytojas naudoja už mokyklos sienų esančius bendruomenės išteklius ir į grupę kviečiasi bendruomenės narius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3.3.4. Siekdamas praturtinti vaikų ugdymąsi ir skatindamas jų socializaciją, mokytojas naudoja už mokyklos sienų esančius bendruomenės išteklius ir į grupę kviečiasi bendruomenės narius.</a:t>
                      </a:r>
                    </a:p>
                  </a:txBody>
                  <a:tcPr marL="60513" marR="60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444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212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EC53C-2304-0D8F-F9C9-DA54DAEB7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993648"/>
          </a:xfrm>
        </p:spPr>
        <p:txBody>
          <a:bodyPr/>
          <a:lstStyle/>
          <a:p>
            <a:pPr algn="ctr"/>
            <a:r>
              <a:rPr lang="lt-LT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UGDYMO STRATEGIJŲ srities bendras vertinimas – 3 lygis.</a:t>
            </a:r>
            <a:br>
              <a:rPr lang="lt-L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97684-E290-1AC5-F13C-890F78816D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042936"/>
              </p:ext>
            </p:extLst>
          </p:nvPr>
        </p:nvGraphicFramePr>
        <p:xfrm>
          <a:off x="2048257" y="1024129"/>
          <a:ext cx="9738360" cy="5228289"/>
        </p:xfrm>
        <a:graphic>
          <a:graphicData uri="http://schemas.openxmlformats.org/drawingml/2006/table">
            <a:tbl>
              <a:tblPr firstRow="1" firstCol="1" bandRow="1"/>
              <a:tblGrid>
                <a:gridCol w="2386856">
                  <a:extLst>
                    <a:ext uri="{9D8B030D-6E8A-4147-A177-3AD203B41FA5}">
                      <a16:colId xmlns:a16="http://schemas.microsoft.com/office/drawing/2014/main" val="1576224021"/>
                    </a:ext>
                  </a:extLst>
                </a:gridCol>
                <a:gridCol w="3665950">
                  <a:extLst>
                    <a:ext uri="{9D8B030D-6E8A-4147-A177-3AD203B41FA5}">
                      <a16:colId xmlns:a16="http://schemas.microsoft.com/office/drawing/2014/main" val="2120719986"/>
                    </a:ext>
                  </a:extLst>
                </a:gridCol>
                <a:gridCol w="3685554">
                  <a:extLst>
                    <a:ext uri="{9D8B030D-6E8A-4147-A177-3AD203B41FA5}">
                      <a16:colId xmlns:a16="http://schemas.microsoft.com/office/drawing/2014/main" val="4154928601"/>
                    </a:ext>
                  </a:extLst>
                </a:gridCol>
              </a:tblGrid>
              <a:tr h="5860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44" marR="524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65114"/>
                  </a:ext>
                </a:extLst>
              </a:tr>
              <a:tr h="18833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 Ugdymo strategijos, padedančios vaiko asmenybinei raidai – 3 lygis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4.1.1. Grupėje mokytojo taikomos kasdienės vaikams įprastos veiklos padeda ugdytis vaikų savireguliaciją ir savarankiškumą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4.1.2. Mokytojas vadovaujasi dialogiško bendravimo principu, grupėje palaikydamas ir inicijuodamas nuolatinius dialogus tarp vaikų bei tarp vaikų ir suaugusiųjų.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4.1.3. Vaikai turi galimybių rinktis ir priimti sprendimus, susijusius su ugdymo(si) procesu bei kitomis situacijomis, mokytojas sudaro sąlygas vaikams patirti savo priimtų sprendimų pasekmes.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4.1.4. Mokytojas modeliuoja ir taiko strategijas, skatinančias prasmingą vaikų bendradarbiavimą ir tarpusavio paramą.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81412"/>
                  </a:ext>
                </a:extLst>
              </a:tr>
              <a:tr h="10421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 Ugdymo strategijos, skatinančios vaiko mokymosi procesą – 3 lygis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4.2.2. Mokytojas siūlo veiklas, kurios skatina vaikų susidomėjimą ir kelia jiems naujų iššūkių, žadina kūrybingumą, tyrinėjimą, eksperimentavimą, padeda savarankiškai ieškoti atsakymų, spręsti problemas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4.2.1. Mokytojas naudoja ugdymo strategijas, kurios holistiškai aprėpia visas vaikų ugdymosi sritis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12492"/>
                  </a:ext>
                </a:extLst>
              </a:tr>
              <a:tr h="14627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 Ugdymo strategijos, palaikančios žaidimą, kaip pagrindinę vaiko veiklą – 3 lygis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4.3.1. Mokytojas žaidimą vertina kaip ugdymo(si), tyrinėjimų, atradimų, įsitraukimo ir džiaugsmo šaltinį.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4.3.3. Mokytojas reikalui esant įsitraukia į vaikų žaidimus. 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4.3.4. Mokytojas palaiko žaidimų įvairovę grupėje (pagal amžių, pomėgius, situaciją).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4.3.2. Mokytojas taiko strategijas, skatinančias vaikų amžiui ir raidos etapui tinkamą žaidybinę patirtį.</a:t>
                      </a:r>
                    </a:p>
                  </a:txBody>
                  <a:tcPr marL="52444" marR="52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0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900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C1B2-0818-CCCB-12E9-D98604A8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lt-LT" altLang="lt-LT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PASIEKIMŲ VERTINIMO IR UGDYMO PLANAVIMO srities bendras vertinimas – 3 lygis.</a:t>
            </a:r>
            <a:br>
              <a:rPr kumimoji="0" lang="lt-LT" altLang="lt-LT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FA284D-D04B-CE04-6EF3-09712CFC13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232829"/>
              </p:ext>
            </p:extLst>
          </p:nvPr>
        </p:nvGraphicFramePr>
        <p:xfrm>
          <a:off x="2064512" y="1659318"/>
          <a:ext cx="9089136" cy="3539273"/>
        </p:xfrm>
        <a:graphic>
          <a:graphicData uri="http://schemas.openxmlformats.org/drawingml/2006/table">
            <a:tbl>
              <a:tblPr firstRow="1" firstCol="1" bandRow="1"/>
              <a:tblGrid>
                <a:gridCol w="2715768">
                  <a:extLst>
                    <a:ext uri="{9D8B030D-6E8A-4147-A177-3AD203B41FA5}">
                      <a16:colId xmlns:a16="http://schemas.microsoft.com/office/drawing/2014/main" val="1617462491"/>
                    </a:ext>
                  </a:extLst>
                </a:gridCol>
                <a:gridCol w="3343026">
                  <a:extLst>
                    <a:ext uri="{9D8B030D-6E8A-4147-A177-3AD203B41FA5}">
                      <a16:colId xmlns:a16="http://schemas.microsoft.com/office/drawing/2014/main" val="2706447247"/>
                    </a:ext>
                  </a:extLst>
                </a:gridCol>
                <a:gridCol w="3030342">
                  <a:extLst>
                    <a:ext uri="{9D8B030D-6E8A-4147-A177-3AD203B41FA5}">
                      <a16:colId xmlns:a16="http://schemas.microsoft.com/office/drawing/2014/main" val="875603470"/>
                    </a:ext>
                  </a:extLst>
                </a:gridCol>
              </a:tblGrid>
              <a:tr h="10587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Rodiklis ir jo kokybės lygis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stiprieji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Nustatyti tobulintini mokyklos veiklos aspektai:</a:t>
                      </a:r>
                      <a:endParaRPr lang="lt-L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720540"/>
                  </a:ext>
                </a:extLst>
              </a:tr>
              <a:tr h="7807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 Pasiekimų vertinimas – 3 lygis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5.1.1. Mokytojas sistemingai stebi ir fiksuoja vaikų pasiekimus, dokumentuoja vaikų daromą pažangą; lygina ankstesnius vaiko pasiekimus su esamais, viešai nelygina vaikų pasiekimų tarpusavyje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5.1.4. Mokytojas į vertinimo ir planavimo procesą įtraukia švietimo pagalbos ir kitus specialistus, siekdamas suteikti veiksmingą ir tikslingą pagalbą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033212"/>
                  </a:ext>
                </a:extLst>
              </a:tr>
              <a:tr h="9781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 Ugdymo turinio planavimas – 3 lygis.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5.2.2. Mokytojas planuoja ugdymą(si), remdamasis žiniomis apie vaikų jau turimus gebėjimus, nuostatas, žinias ir supratimą, jų individualius ugdymosi poreikius ir siekdamas vaikų ugdymosi pasiekimų augimo.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5.2.5. Mokytojo parengtas ilgalaikis planas yra nuoseklus (savaitinių planų tarpusavio tęstinumas), paremtas savo veiklos refleksija, derantis su ikimokyklinio ir (ar) priešmokyklinio ugdymo programų tikslais.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44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23397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494</TotalTime>
  <Words>2004</Words>
  <Application>Microsoft Office PowerPoint</Application>
  <PresentationFormat>Widescreen</PresentationFormat>
  <Paragraphs>175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Euphemia</vt:lpstr>
      <vt:lpstr>Times New Roman</vt:lpstr>
      <vt:lpstr>Wingdings</vt:lpstr>
      <vt:lpstr>Children Playing 16x9</vt:lpstr>
      <vt:lpstr>SKUODO RAJONO MOSĖDŽIO VAIKŲ LOPŠELIO-DARŽELIO Adresas: R. Granausko g. 7-2, Mosėdis, Skuodo rajonas</vt:lpstr>
      <vt:lpstr>Veiklos kokybės įsivertinimo grupės sudėtis:</vt:lpstr>
      <vt:lpstr>Tyrime dalyvavo: 6 mokytojos ir 41 tėvelis. Vertinimo instrumentas – klausimynas. Vertintos visos 7 sritys:</vt:lpstr>
      <vt:lpstr>VEIKLOS KOKYBĖS LYGIŲ APIBŪDINIMAI</vt:lpstr>
      <vt:lpstr>Mokyklos vertinimo sričių įsivertinimai ir jų pagrindimas</vt:lpstr>
      <vt:lpstr>2. UGDYMOSI srities bendras vertinimas – 3 lygis. </vt:lpstr>
      <vt:lpstr>3. UGDYMO(SI) APLINKŲ srities bendras vertinimas – 3 lygis. </vt:lpstr>
      <vt:lpstr>4. UGDYMO STRATEGIJŲ srities bendras vertinimas – 3 lygis. </vt:lpstr>
      <vt:lpstr>5. PASIEKIMŲ VERTINIMO IR UGDYMO PLANAVIMO srities bendras vertinimas – 3 lygis. </vt:lpstr>
      <vt:lpstr>6. BENDRADARBIAVIMO SU VAIKŲ ŠEIMOMIS srities bendras vertinimas – 3 lygis. </vt:lpstr>
      <vt:lpstr>7. BESIMOKANČIOS ORGANIZACIJOS KULTŪROS srities bendras kokybės lygis – 3 lygis. </vt:lpstr>
      <vt:lpstr>Bendras mokyklos veiklos kokybės įsivertinimo apibendrinimas pagal sritis </vt:lpstr>
      <vt:lpstr>IŠVADOS</vt:lpstr>
      <vt:lpstr>Pasirinktos sritys giluminiam įsivertinimui: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SKUODO RAJONO MOSĖDŽIO VAIKŲ LOPŠELIO-DARŽELIO Adresas: R. Granausko g. 7-2, Mosėdis, Skuodo rajonas</dc:title>
  <dc:creator>Renata Pladienė</dc:creator>
  <cp:lastModifiedBy>Admin</cp:lastModifiedBy>
  <cp:revision>7</cp:revision>
  <dcterms:created xsi:type="dcterms:W3CDTF">2022-12-27T07:09:08Z</dcterms:created>
  <dcterms:modified xsi:type="dcterms:W3CDTF">2023-01-10T12:12:28Z</dcterms:modified>
</cp:coreProperties>
</file>