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9"/>
  </p:handoutMasterIdLst>
  <p:sldIdLst>
    <p:sldId id="256" r:id="rId3"/>
    <p:sldId id="257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2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3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6" autoAdjust="0"/>
    <p:restoredTop sz="92362" autoAdjust="0"/>
  </p:normalViewPr>
  <p:slideViewPr>
    <p:cSldViewPr snapToGrid="0" showGuides="1">
      <p:cViewPr varScale="1">
        <p:scale>
          <a:sx n="106" d="100"/>
          <a:sy n="106" d="100"/>
        </p:scale>
        <p:origin x="618" y="96"/>
      </p:cViewPr>
      <p:guideLst>
        <p:guide orient="horz" pos="2172"/>
        <p:guide pos="3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E2820-AFE1-45FA-949E-17BDB534E1DC}" type="slidenum">
              <a:rPr lang="lt-LT" smtClean="0"/>
            </a:fld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D3B9702-7FBF-4720-8670-571C5E7EEDDE}" type="datetime1">
              <a:rPr lang="en-US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/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427AEA-BBBB-4C9B-AB23-214EAA8AB789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791CA30-F5CD-4CA0-B16A-349C6F830700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3AF48E-ABA0-4B58-B562-D1D7408067C4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2A5034C-8BD9-4B0C-893B-33834FAB227F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D787AA-CBCD-47F9-A04C-7106C508CDE4}" type="datetime1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D1CC9DD-75F5-4611-BA0B-CFB1A226639C}" type="datetime1">
              <a:rPr lang="en-US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980F1F9-2D3D-4243-878F-D000C3F2A1C4}" type="datetime1">
              <a:rPr lang="en-US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2ABCBE8-1824-4658-A8BB-BECFAEB7E35A}" type="datetime1">
              <a:rPr lang="en-US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085CD17-C377-4DE5-9FCA-CC7471605C58}" type="datetime1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9BE9F02-BE96-4BAE-86A5-1FA60D24CAE2}" type="datetime1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DBFFB2-86D9-4B8F-A59A-553A60B94BBE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9D3B9702-7FBF-4720-8670-571C5E7EEDDE}" type="datetime1">
              <a:rPr lang="en-US" smtClean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8FDBFFB2-86D9-4B8F-A59A-553A60B94BB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670" y="781050"/>
            <a:ext cx="8486775" cy="2057400"/>
          </a:xfrm>
        </p:spPr>
        <p:txBody>
          <a:bodyPr>
            <a:normAutofit/>
          </a:bodyPr>
          <a:lstStyle/>
          <a:p>
            <a: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SKUODO RAJONO MOSĖDŽIO VAIKŲ LOPŠELIO-DARŽELIO</a:t>
            </a:r>
            <a:b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Adresas: 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R. Granausko g. 7-2, Mosėdis, Skuodo rajonas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530" y="2838450"/>
            <a:ext cx="9216390" cy="2400300"/>
          </a:xfrm>
        </p:spPr>
        <p:txBody>
          <a:bodyPr>
            <a:no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PLATUSIS VEIKLOS KOKYBĖS ĮSIVERTINIMAS</a:t>
            </a:r>
            <a:endParaRPr lang="lt-L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m. lapkričio-gruodžio mėn.</a:t>
            </a: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Ataskaitą parengė: veiklos kokybės įsivertinimo grupės koordinatorė Renata Pladienė</a:t>
            </a: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966216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BENDRADARBIAVIMO SU VAIKŲ ŠEIMOMIS srities bendras vertinimas – 2 lygis.</a:t>
            </a:r>
            <a:b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04288" y="1271017"/>
          <a:ext cx="8878825" cy="4004110"/>
        </p:xfrm>
        <a:graphic>
          <a:graphicData uri="http://schemas.openxmlformats.org/drawingml/2006/table">
            <a:tbl>
              <a:tblPr firstRow="1" firstCol="1" bandRow="1"/>
              <a:tblGrid>
                <a:gridCol w="2404872"/>
                <a:gridCol w="3513730"/>
                <a:gridCol w="2960223"/>
              </a:tblGrid>
              <a:tr h="9526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238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 Šeimos kultūros pažinimas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6.1.1. Mokytojas gerbia kiekvieną šeimą, kviečia šeimos narius bendradarbiauti, parodo, kad jie yra laukiami ir randa būdų, kaip juos įtraukti į vaikų ugdymosi procesą.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6.1.4.Mokytojas užtikrina informacijos apie šeimas ir vaikus konfidencialumą.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6.1.2. Ugdymo turinio ir vaikų ugdymosi patirties turtinimui mokytojas panaudoja turimas žinias apie vaikų šeimų kultūrinę įvairovę.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6.1.3. Mokytojas suteikia vaikų šeimų nariams galimybes mokytis vieniems iš kitų ir teikti tarpusavio pagalbą.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239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 Partnerystė su šeima – 2 lygis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6.2.1. Mokytojas supažindina šeimas su ugdymo programa, artimiausiais tikslais ir tariasi dėl bendradarbiavimo tikslams pasiekti.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6.2.3. Mokytojas padeda šeimoms gauti jų vaikų </a:t>
                      </a:r>
                      <a:r>
                        <a:rPr lang="lt-LT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ugdymui(si</a:t>
                      </a: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) reikalingos informacijos apie išteklius ir paslaugas tiek esančias mokykloje, tiek ir už mokyklos ribų.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10145205" cy="728472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BESIMOKANČIOS ORGANIZACIJOS KULTŪROS srities bendras kokybės lygis – 3 lygis.</a:t>
            </a:r>
            <a:b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1655" y="723265"/>
          <a:ext cx="11298555" cy="5880735"/>
        </p:xfrm>
        <a:graphic>
          <a:graphicData uri="http://schemas.openxmlformats.org/drawingml/2006/table">
            <a:tbl>
              <a:tblPr firstRow="1" firstCol="1" bandRow="1"/>
              <a:tblGrid>
                <a:gridCol w="2781300"/>
                <a:gridCol w="4058285"/>
                <a:gridCol w="4458970"/>
              </a:tblGrid>
              <a:tr h="939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230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 Mokyklos veiklos vadyba – 3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7.1.3. Mokyklai būdinga bendravimo ir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bendradarbiavimo su socialiniais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partneriais kultūra.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7.1.4. Mokykla atvira pokyčiams, dalyvauja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švietimo kokybės gerinimo projektuose.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7.1.2. Mokykloje planuojamos ir įgyvendinamos vaikams, darbuotojams ir tėvams skirtos priemonės vaikų adaptacijos laikotarpiui, perėjimui į pradinį ugdymą palengvinti.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37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 Nuolatinis profesinis tobulėjimas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7.2.2. Mokytojai bendradarbiauja tarpusavyje ir su kitais specialistais, siekdami pagerinti tiek savo pedagoginę praktiką, tiek ir ugdymo kokybę apskritai.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7.2.1. Mokytojai apmąsto ir įsivertina savo pedagoginės praktikos efektyvumą bei siekia gauti grįžtamąjį ryšį iš kitų kolegų, o prireikus stengiasi patobulinti savo pedagoginę praktiką.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40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 Lyderystė mokymuisi – 3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7.3.2. Mokyklai būdingas atviras dialogas dėl ugdymo kokybės ir tarpusavio pagalba.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000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7.4. Mokyklos savivalda – 3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7.4.2. Mokykloje yra sistema, kaip priimami sprendimai, svarbūs tiek mokyklos ateities siekiams, tiek kasdieniam gyvenimui mokykloje.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7.4.1. Mokyklos valdyme atstovaujami visų mokyklos bendruomenės narių interesai,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savivaldos atstovai renkami atvirai ir skaidriai.7.4.3. Tobulinant mokyklą atsižvelgiama į tėvų ir vyresniųjų vaikų nuomonę.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Bendras mokyklos veiklos kokybės įsivertinimo apibendrinimas pagal sritis</a:t>
            </a:r>
            <a:b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82900" y="1451356"/>
          <a:ext cx="7868604" cy="3551466"/>
        </p:xfrm>
        <a:graphic>
          <a:graphicData uri="http://schemas.openxmlformats.org/drawingml/2006/table">
            <a:tbl>
              <a:tblPr firstRow="1" firstCol="1" bandRow="1"/>
              <a:tblGrid>
                <a:gridCol w="3930746"/>
                <a:gridCol w="3937858"/>
              </a:tblGrid>
              <a:tr h="5727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Sritis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Vaiko gerovė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Ugdymasis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Ugdymo(si) aplinka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Ugdymo strategijos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Pasiekimų vertinimas ir ugdymo planavimas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Bendradarbiavimas su vaikų šeimomis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Besimokančios organizacijos kultūra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999" y="301753"/>
            <a:ext cx="7326315" cy="822960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 IŠVADOS</a:t>
            </a: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755" y="1125220"/>
            <a:ext cx="11047095" cy="54305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lt-LT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Skuodo rajono Mosėdžio vaikų lopšelio-darželio plačiojo veiklos kokybės įsivertinimo rezultatai parodė, kad pagal ikimokyklinio ir (ar) priešmokyklinio ugdymo programas vykdančių mokyklų veiklos kokybės įsivertinimo metodiką darželio veikla vertinama gerai, atitinka 2 lygį.</a:t>
            </a:r>
            <a:endParaRPr lang="lt-LT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lt-LT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lt-LT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įsivertinimas parodė, kad geriausiai įstaigoje vertinami šie veiklos rodikliai:</a:t>
            </a:r>
            <a:endParaRPr lang="lt-LT" sz="1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1.1.1. Bendra grupės atmosfera pozityvi, grįsta maloniu bendravimu ir bendradarbiavimu.</a:t>
            </a:r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4.2.2. Mokytojas siūlo veiklas, kurios skatina vaikų susidomėjimą ir kelia jiems naujų iššūkių, žadina kūrybingumą, tyrinėjimą, eksperimentavimą, padeda savarankiškai ieškoti atsakymų, spręsti problemas.</a:t>
            </a:r>
            <a:endParaRPr lang="lt-LT" sz="1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4.2.3. Mokytojas vertina vaikų įsitraukimo į ugdymosi procesą lygį ir prireikus tinkamai pritaiko veiklas, siekdamas, kad visi vaikai aktyviai dalyvautų ugdymosi procese ir pasiektų pažangą.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4.3.1. Mokytojas žaidimą vertina kaip ugdymo(si), tyrinėjimų, atradimų, įsitraukimo ir džiaugsmo šaltinį.</a:t>
            </a:r>
            <a:endParaRPr lang="lt-LT" sz="1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4.3.3. Mokytojas reikalui esant įsitraukia į vaikų žaidimus. </a:t>
            </a:r>
            <a:endParaRPr lang="lt-LT" sz="1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4.3.4. Mokytojas palaiko žaidimų įvairovę grupėje (pagal amžių, pomėgius, situaciją).</a:t>
            </a:r>
            <a:endParaRPr lang="lt-LT" sz="1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7.1.3. Mokyklai būdinga bendravimo ir bendradarbiavimo su socialiniais partneriais kultūra.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7.1.4. Mokykla atvira pokyčiams, dalyvauja švietimo kokybės gerinimo projektuose.</a:t>
            </a:r>
            <a:endParaRPr lang="lt-LT" sz="1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7.3.2. Mokyklai būdingas atviras dialogas dėl ugdymo kokybės ir tarpusavio pagalba.</a:t>
            </a:r>
            <a:endParaRPr lang="lt-LT" sz="1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t-L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lt-LT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999" y="301753"/>
            <a:ext cx="7326315" cy="822960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2/2 IŠVADOS</a:t>
            </a: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45" y="1125220"/>
            <a:ext cx="10695305" cy="54305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t-LT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įsivertinimas parodė, kad  šie veiklos rodikliai yra tobulintini:</a:t>
            </a:r>
            <a:endParaRPr lang="lt-LT" sz="1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 Ugdymo(si) aplinka yra patogi ir skatinanti imtis įvairios veiklos, individualiai, mažomis grupelėmis ar su visais grupės vaikais.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 Ugdymo(si) aplinka suskirstyta į logiškai apibrėžtas mažesnes erdves (pagal ugdomas kompetencijas, veiklos centrus, kampelius ar kt.) su tam tikrai veiklai tinkamomis priemonėmis, skatinančiomis tyrinėti, žaisti ir ugdytis.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3.1.3. Aplinkoje įrengtos erdvės atsipalaidavimui ir ramybei, kur vaikai gali pabūti vieni ir pailsėti.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 Aplinka yra turtinga įvairių socialinių sąveikų situacijomis (su kitais grupės vaikais, su tėvais, su kitais bendruomenės nariais).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3.3.2. Vaikai dalyvauja planuojant, kuriant ir prižiūrint grupės aplinką.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5.1.4. Mokytojas į vertinimo ir planavimo procesą įtraukia švietimo pagalbos ir kitus specialistus, siekdamas suteikti veiksmingą ir tikslingą pagalbą.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6.1.3. Mokytojas suteikia vaikų šeimų nariams galimybes mokytis vieniems iš kitų ir teikti tarpusavio pagalbą.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</a:pPr>
            <a:r>
              <a:rPr lang="lt-LT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6.2.3. Mokytojas padeda šeimoms gauti jų vaikų ugdymui(si) reikalingos informacijos apie išteklius ir paslaugas tiek esančias mokykloje, tiek ir už mokyklos ribų.</a:t>
            </a: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t-L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lt-LT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955" y="342900"/>
            <a:ext cx="8856345" cy="1054100"/>
          </a:xfrm>
        </p:spPr>
        <p:txBody>
          <a:bodyPr>
            <a:noAutofit/>
          </a:bodyPr>
          <a:lstStyle/>
          <a:p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Pasirinktos sritys giluminiam įsivertinimui: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445" y="3114675"/>
            <a:ext cx="10814685" cy="2573020"/>
          </a:xfrm>
        </p:spPr>
        <p:txBody>
          <a:bodyPr/>
          <a:lstStyle/>
          <a:p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3.1.2. Ugdymo(si) aplinka suskirstyta į logiškai apibrėžtas mažesnes erdves (pagal ugdomas kompetencijas, veiklos centrus, kampelius ar kt.) su tam tikrai veiklai tinkamomis priemonėmis, skatinančiomis tyrinėti, žaisti ir ugdytis.</a:t>
            </a:r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+mn-ea"/>
              </a:rPr>
              <a:t>3.2.2. Aplinka yra turtinga įvairių socialinių sąveikų situacijomis (su kitais grupės vaikais, su tėvais, su kitais bendruomenės nariais).</a:t>
            </a:r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įsivertinimo grupės sudėtis: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Grupės koordinatorė: mokytoja – Renata Pladienė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Narės: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personalo ir raštinės vadovė – Agnė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Deimontaitė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Darželio Tarybos pirmininkė – Laura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Ūselytė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Mokytoja (auklėtoja) – Laima Bernotienė;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Techninis personalas – Kristina Maksvytienė.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799"/>
            <a:ext cx="9372600" cy="1498833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Tyrime dalyvavo: 6 mokytojos ir 31 tėvelis.</a:t>
            </a:r>
            <a:b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Vertinimo instrumentas – klausimynas.</a:t>
            </a:r>
            <a:b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Vertintos visos 7 sritys: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225" y="2332355"/>
            <a:ext cx="9907905" cy="3382645"/>
          </a:xfrm>
        </p:spPr>
        <p:txBody>
          <a:bodyPr>
            <a:normAutofit lnSpcReduction="10000"/>
          </a:bodyPr>
          <a:lstStyle/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SRITIS – VAIKO GEROVĖ;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SRITIS – UGDYMASIS;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SRITIS – UGDYMO(SI) APLINKA;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SRITIS – UGDYMO STRATEGIJOS;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SRITIS – PASIEKIMŲ VERTINIMAS IR UGDYMO PLANAVIMAS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SRITIS – BENDRADARBIAVIMAS SU VAIKŲ ŠEIMOMIS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SRITIS – BESIMOKANČIOS ORGANIZACIJOS KULTŪRA.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945160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LYGIŲ APIBŪDINIMAI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lygis (išskirtinė praktika) – veiklos kokybė labai gera, t. y. vertinamų rodiklių raiška aiški, nuosekli, ryški. 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lygis (veiksminga praktika) – veiklos kokybė gera, t. y. nustatyta vertinamų rodiklių raiška, bet ji dar turėtų būti tobulinama apimtimi, kokybe. 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lygis (gera pradžia) – veiklos kokybė minimali, t. y. vertinimų rodiklių yra nežymi (tik pavieniai ženklai, pasireiškė tik tam tikroje situacijoje), veiklos kokybė turi būti tobulinama, kad užtikrintų vaikų poreikius. 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lygis (neatitinka vertinimo kriterijų) – veiklos kokybė nepriimtina, t. y. nenustatyta vertinimo aspekto raiška arba ji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yra neigiama, veiklos kokybė yra nepakankama ir turi būti iš esmės tobulinama, kad užtikrintų vaikų poreikius.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28" y="304800"/>
            <a:ext cx="11069085" cy="559266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vertinimo sričių įsivertinimai ir jų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pagrindimas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529" y="1040236"/>
            <a:ext cx="9089283" cy="44461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VAIKO GEROVĖS srities bendras įvertinimas – 2 lygis.</a:t>
            </a:r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lt-L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lt-LT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48256" y="1560354"/>
          <a:ext cx="9679553" cy="4614777"/>
        </p:xfrm>
        <a:graphic>
          <a:graphicData uri="http://schemas.openxmlformats.org/drawingml/2006/table">
            <a:tbl>
              <a:tblPr firstRow="1" firstCol="1" bandRow="1"/>
              <a:tblGrid>
                <a:gridCol w="2213351"/>
                <a:gridCol w="3640822"/>
                <a:gridCol w="3825380"/>
              </a:tblGrid>
              <a:tr h="6197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23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 Vaikų psichologinis ir fizinis saugumas – 3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(Mokytojų nuomone – 2 lygis)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1.1.1. Bendra grupės atmosfera pozityvi, grįsta maloniu bendravimu ir bendradarbiavimu.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1.1.3. Vaikai su mokytoju ir draugais kalbasi apie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jausmus, mokosi atpažinti, įvardinti ir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tinkamai reikšti emocijas.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195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 Mokytojo sąveika su vaikais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1.2.3. Mokytojas kuria socialines sąveikas grupėje, kurios skatina vaikus savarankiškai veikti, mokosi bendradarbiauti.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1.2.1. Mokytojas skiria reikiamą dėmesį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kiekvienam vaikui, remdamasis jo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stipriosiomis pusėmis ir skatindamas jį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ugdytis.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1.2.2. Mokytojas bendrauja taip, kad vaikai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pasitikėtų savo jėgomis, didžiuotųsi savo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individualumu ir unikaliomis savybėmis.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47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 Vaikų tarpusavio sąveika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1.3.1. Vaikai žino, kokio elgesio iš jų tikimasi, dalyvauja grupės taisyklių kūrime ir mokosi jų laikytis.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1.3.3. Vaikai mokosi bendradarbiauti ir pagal savo amžių bendradarbiauja tarpusavyje, kartu konstruodami žinias ir padėdami vienas kitam.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97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 Lygios galimybės visiems vaikams ugdytis ir tobulėti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1.4.2. Ugdymo(si) aplinka ir veikla pritaikyta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skirtingų ugdymosi poreikių vaikams;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mokytojas modifikuoja fizinę aplinką ir veiklas, teikia pagalbą, atsižvelgdamas į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situacines vaikų reikmes.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1.4.1. Mokytojas savo kalboje ir veikloje vengia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stereotipų.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735435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UGDYMOSI srities bendras vertinimas – 2 lygis.</a:t>
            </a:r>
            <a:b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32044" y="1225401"/>
          <a:ext cx="9372601" cy="4419778"/>
        </p:xfrm>
        <a:graphic>
          <a:graphicData uri="http://schemas.openxmlformats.org/drawingml/2006/table">
            <a:tbl>
              <a:tblPr firstRow="1" firstCol="1" bandRow="1"/>
              <a:tblGrid>
                <a:gridCol w="2674180"/>
                <a:gridCol w="3573572"/>
                <a:gridCol w="3124849"/>
              </a:tblGrid>
              <a:tr h="3227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21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 Spontaniška vaiko inicijuota veikla (aš pats) – 2 lygis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2.1.2. Vaikai kreipiasi į suaugusįjį pagalbos, kai patys nepajėgia susidoroti su kilusiais sunkumais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2.1.1. Vaikai savo iniciatyva pasirenka veiklą ir priemones, įsitraukia į veiklą ir ją plėtoja</a:t>
                      </a:r>
                      <a:endParaRPr lang="lt-L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41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 Patirtinė vaiko veikla – 2 lygis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2.2.1. Vaikai drąsiai tyrinėja, eksperimentuoja. 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2.2.2. Vaikai naudoja įvairius patirties kaupimo būdus (stebėjimą, bandymą, klausinėjimą), skatinančius juos tyrinėti, eksperimentuoti, savarankiškai domėtis ir būti kūrybingiems</a:t>
                      </a:r>
                      <a:endParaRPr lang="lt-L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2.2.3. Vaikai dalinasi tarpusavyje ir su mokytoju žiniomis, patirtimi, idėjomis.</a:t>
                      </a:r>
                      <a:endParaRPr lang="lt-L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671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 Žaidimas – 2 lygis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2.3.3. Vaikai žaidžia skirtingo tipo žaidimus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(pagal amžių, pomėgius, situaciją).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2.3.2. Vaikai patys inicijuoja, planuoja ir aptaria savo žaidybinę patirtį. </a:t>
                      </a:r>
                      <a:endParaRPr lang="lt-L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836103"/>
          </a:xfrm>
        </p:spPr>
        <p:txBody>
          <a:bodyPr/>
          <a:lstStyle/>
          <a:p>
            <a:pPr algn="ctr"/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UGDYMO(SI) APLINKŲ srities bendras vertinimas – 2 lygis.</a:t>
            </a:r>
            <a:b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93976" y="1140903"/>
          <a:ext cx="9793223" cy="5019403"/>
        </p:xfrm>
        <a:graphic>
          <a:graphicData uri="http://schemas.openxmlformats.org/drawingml/2006/table">
            <a:tbl>
              <a:tblPr firstRow="1" firstCol="1" bandRow="1"/>
              <a:tblGrid>
                <a:gridCol w="1909679"/>
                <a:gridCol w="4211320"/>
                <a:gridCol w="3672224"/>
              </a:tblGrid>
              <a:tr h="957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671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 Fizinė aplinka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3.1.4. Užtikrinama, kad kiekvieną dieną teisės aktais nustatytą laiką, vaikai praleistų gryname ore; mokyklos lauko erdvės panaudojamos visapusiškam vaikų ugdymuisi.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3.1.1. Ugdymo(si) aplinka yra patogi ir skatinanti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imtis įvairios veiklos, individualiai,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mažomis grupelėmis ar su visais grupės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vaikais.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3.1.3. Aplinkoje įrengtos erdvės atsipalaidavimui ir ramybei, kur vaikai gali pabūti vieni ir pailsėti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87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 Socialinė-emocinė aplinka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3.2.1. Mokytojas kuria su kiekvienu vaiku prieraišų individualų santykį.</a:t>
                      </a:r>
                      <a:endParaRPr lang="lt-L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3.2.2. Aplinka yra turtinga įvairių socialinių sąveikų situacijomis (su kitais grupės vaikais, su tėvais, su kitais bendruomenės nariais).</a:t>
                      </a:r>
                      <a:endParaRPr lang="lt-L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80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 Pažintinė aplinka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3.3.1. Vaikai mokosi saugoti aplinką ir turi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praktinių galimybių prisidėti prie aplinkos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puoselėjimo.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3.3.3. Vaikai naudoja jų amžiui tinkamas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skirtingos paskirties priemones,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informacines ir komunikacines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technologijas.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3.3.2. Vaikai dalyvauja planuojant, kuriant ir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prižiūrint grupės aplinką.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3.3.5. Ugdymo(si) aplinka skatina vaikus nevengti tam tikros jų amžiui tinkamos ugdymo(si) rizikos.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993648"/>
          </a:xfrm>
        </p:spPr>
        <p:txBody>
          <a:bodyPr/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UGDYMO STRATEGIJŲ srities bendras vertinimas – 3 lygis.</a:t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48257" y="1024129"/>
          <a:ext cx="9738360" cy="5582567"/>
        </p:xfrm>
        <a:graphic>
          <a:graphicData uri="http://schemas.openxmlformats.org/drawingml/2006/table">
            <a:tbl>
              <a:tblPr firstRow="1" firstCol="1" bandRow="1"/>
              <a:tblGrid>
                <a:gridCol w="2386856"/>
                <a:gridCol w="3665950"/>
                <a:gridCol w="3685554"/>
              </a:tblGrid>
              <a:tr h="5860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 Ugdymo strategijos, padedančios vaiko asmenybinei raidai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4.1.1. Grupėje mokytojo taikomos kasdienės vaikams įprastos veiklos padeda ugdytis vaikų savireguliaciją ir savarankiškumą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4.1.3. Vaikai turi galimybių rinktis ir priimti sprendimus, susijusius su ugdymo(si) procesu bei kitomis situacijomis, mokytojas sudaro sąlygas vaikams patirti savo priimtų sprendimų pasekmes.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796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 Ugdymo strategijos, skatinančios vaiko mokymosi procesą – 3 lygis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4.2.2. Mokytojas siūlo veiklas, kurios skatina vaikų susidomėjimą ir kelia jiems naujų iššūkių, žadina kūrybingumą, tyrinėjimą, eksperimentavimą, padeda savarankiškai ieškoti atsakymų, spręsti problemas.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4.2.3. Mokytojas vertina vaikų įsitraukimo į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ugdymosi procesą lygį ir prireikus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tinkamai pritaiko veiklas, siekdamas, kad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 vaikai aktyviai dalyvautų ugdymosi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procese ir pasiektų pažangą.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4.2.1. Mokytojas naudoja ugdymo strategijas, kurios holistiškai aprėpia visas vaikų ugdymosi sritis.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4.2.4. Mokytojas taip integruoja ugdymosi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patirtis, kad vaikai akivaizdžiai matytų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ryšius tarp išmoktų sąvokų ir jų kasdienės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patirties ir gebėtų įgytas žinias pritaikyti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realiose situacijose.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627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 Ugdymo strategijos, palaikančios žaidimą, kaip pagrindinę vaiko veiklą – 3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4.3.1. Mokytojas žaidimą vertina kaip ugdymo(si), tyrinėjimų, atradimų, įsitraukimo ir džiaugsmo šaltinį.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4.3.3. Mokytojas reikalui esant įsitraukia į vaikų žaidimus.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4.3.4. Mokytojas palaiko žaidimų įvairovę grupėje (pagal amžių, pomėgius, situaciją).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4.3.2. Mokytojas taiko strategijas, skatinančias vaikų amžiui ir raidos etapui tinkamą žaidybinę patirtį.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lt-LT" altLang="lt-LT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PASIEKIMŲ VERTINIMO IR UGDYMO PLANAVIMO srities bendras vertinimas – 2 lygis.</a:t>
            </a:r>
            <a:br>
              <a:rPr kumimoji="0" lang="lt-LT" altLang="lt-LT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64512" y="1659318"/>
          <a:ext cx="9089136" cy="3539273"/>
        </p:xfrm>
        <a:graphic>
          <a:graphicData uri="http://schemas.openxmlformats.org/drawingml/2006/table">
            <a:tbl>
              <a:tblPr firstRow="1" firstCol="1" bandRow="1"/>
              <a:tblGrid>
                <a:gridCol w="2715768"/>
                <a:gridCol w="3343026"/>
                <a:gridCol w="3030342"/>
              </a:tblGrid>
              <a:tr h="1058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807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 Pasiekimų vertinimas – 2 lygis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5.1.1. Mokytojas sistemingai stebi ir fiksuoja vaikų pasiekimus, dokumentuoja vaikų daromą pažangą; lygina ankstesnius vaiko pasiekimus su esamais, viešai nelygina vaikų pasiekimų tarpusavyje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5.1.4. Mokytojas į vertinimo ir planavimo procesą įtraukia švietimo pagalbos ir kitus specialistus, siekdamas suteikti veiksmingą ir tikslingą pagalbą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781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 Ugdymo turinio planavimas – 2 lygis.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5.2.5. Mokytojo parengtas ilgalaikis planas yra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nuoseklus (savaitinių planų tarpusavio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tęstinumas), paremtas savo veiklos 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refleksija, derantis su ikimokyklinio ir (ar)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priešmokyklinio ugdymo programų tikslais.</a:t>
                      </a:r>
                      <a:endParaRPr lang="lt-LT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5.2.3. Planuodamas mokytojas išlaiko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pusiausvyrą tarp individualios veiklos,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darbo mažose grupėse ir visos grupės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ugdomosios veiklos.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5.2.4. Mokytojas išlaiko pusiausvyrą tarp iš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anksto suplanuotos ir vaikų pasiūlytos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veiklos.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0</TotalTime>
  <Words>13987</Words>
  <Application>WPS Presentation</Application>
  <PresentationFormat>Widescreen</PresentationFormat>
  <Paragraphs>370</Paragraphs>
  <Slides>15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Euphemia</vt:lpstr>
      <vt:lpstr>Euphorigenic</vt:lpstr>
      <vt:lpstr>Green Color</vt:lpstr>
      <vt:lpstr>SKUODO RAJONO MOSĖDŽIO VAIKŲ LOPŠELIO-DARŽELIO Adresas: R. Granausko g. 7-2, Mosėdis, Skuodo rajonas</vt:lpstr>
      <vt:lpstr>Veiklos kokybės įsivertinimo grupės sudėtis:</vt:lpstr>
      <vt:lpstr>Tyrime dalyvavo: 6 mokytojos ir 31 tėvelis. Vertinimo instrumentas – klausimynas. Vertintos visos 7 sritys:</vt:lpstr>
      <vt:lpstr>VEIKLOS KOKYBĖS LYGIŲ APIBŪDINIMAI</vt:lpstr>
      <vt:lpstr>Mokyklos vertinimo sričių įsivertinimai ir jų pagrindimas</vt:lpstr>
      <vt:lpstr>2. UGDYMOSI srities bendras vertinimas – 2 lygis. </vt:lpstr>
      <vt:lpstr>3. UGDYMO(SI) APLINKŲ srities bendras vertinimas – 2 lygis. </vt:lpstr>
      <vt:lpstr>4. UGDYMO STRATEGIJŲ srities bendras vertinimas – 3 lygis. </vt:lpstr>
      <vt:lpstr>5. PASIEKIMŲ VERTINIMO IR UGDYMO PLANAVIMO srities bendras vertinimas – 2 lygis. </vt:lpstr>
      <vt:lpstr>6. BENDRADARBIAVIMO SU VAIKŲ ŠEIMOMIS srities bendras vertinimas – 2 lygis. </vt:lpstr>
      <vt:lpstr>7. BESIMOKANČIOS ORGANIZACIJOS KULTŪROS srities bendras kokybės lygis – 3 lygis. </vt:lpstr>
      <vt:lpstr>Bendras mokyklos veiklos kokybės įsivertinimo apibendrinimas pagal sritis </vt:lpstr>
      <vt:lpstr>1/2 IŠVADOS</vt:lpstr>
      <vt:lpstr>2/2 IŠVADOS</vt:lpstr>
      <vt:lpstr>Pasirinktos sritys giluminiam įsivertinimui: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SKUODO RAJONO MOSĖDŽIO VAIKŲ LOPŠELIO-DARŽELIO Adresas: R. Granausko g. 7-2, Mosėdis, Skuodo rajonas</dc:title>
  <dc:creator>Renata Pladienė</dc:creator>
  <cp:lastModifiedBy>Admin</cp:lastModifiedBy>
  <cp:revision>18</cp:revision>
  <dcterms:created xsi:type="dcterms:W3CDTF">2022-12-27T07:09:00Z</dcterms:created>
  <dcterms:modified xsi:type="dcterms:W3CDTF">2024-01-24T08:06:39Z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DC1CBD129376444FB332E89AAF6903DE_13</vt:lpwstr>
  </property>
  <property fmtid="{D5CDD505-2E9C-101B-9397-08002B2CF9AE}" pid="3" name="KSOProductBuildVer">
    <vt:lpwstr>1033-12.2.0.13431</vt:lpwstr>
  </property>
</Properties>
</file>