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sldIdLst>
    <p:sldId id="266" r:id="rId5"/>
    <p:sldId id="309" r:id="rId6"/>
    <p:sldId id="312" r:id="rId7"/>
    <p:sldId id="313" r:id="rId8"/>
    <p:sldId id="314" r:id="rId9"/>
    <p:sldId id="315" r:id="rId10"/>
    <p:sldId id="316" r:id="rId11"/>
    <p:sldId id="317" r:id="rId12"/>
    <p:sldId id="318" r:id="rId13"/>
    <p:sldId id="319" r:id="rId14"/>
    <p:sldId id="320" r:id="rId15"/>
    <p:sldId id="321" r:id="rId16"/>
    <p:sldId id="322" r:id="rId17"/>
    <p:sldId id="323" r:id="rId18"/>
    <p:sldId id="32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10/2/2024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10/2/2024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10/2/2024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10/2/2024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10/2/2024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10/2/2024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10/2/2024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10/2/2024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10/2/2024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10/2/2024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a:normAutofit fontScale="90000"/>
          </a:bodyPr>
          <a:lstStyle/>
          <a:p>
            <a:r>
              <a:rPr lang="en-US" sz="6000" b="1" dirty="0" err="1">
                <a:latin typeface="Microsoft Sans Serif" panose="020B0604020202020204" pitchFamily="34" charset="0"/>
                <a:ea typeface="Microsoft Sans Serif" panose="020B0604020202020204" pitchFamily="34" charset="0"/>
                <a:cs typeface="Microsoft Sans Serif" panose="020B0604020202020204" pitchFamily="34" charset="0"/>
              </a:rPr>
              <a:t>Skuodo</a:t>
            </a:r>
            <a:r>
              <a:rPr lang="en-US" sz="60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6000" b="1" dirty="0" err="1">
                <a:latin typeface="Microsoft Sans Serif" panose="020B0604020202020204" pitchFamily="34" charset="0"/>
                <a:ea typeface="Microsoft Sans Serif" panose="020B0604020202020204" pitchFamily="34" charset="0"/>
                <a:cs typeface="Microsoft Sans Serif" panose="020B0604020202020204" pitchFamily="34" charset="0"/>
              </a:rPr>
              <a:t>rajono</a:t>
            </a:r>
            <a:r>
              <a:rPr lang="en-US" sz="60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6000" b="1" dirty="0" err="1">
                <a:latin typeface="Microsoft Sans Serif" panose="020B0604020202020204" pitchFamily="34" charset="0"/>
                <a:ea typeface="Microsoft Sans Serif" panose="020B0604020202020204" pitchFamily="34" charset="0"/>
                <a:cs typeface="Microsoft Sans Serif" panose="020B0604020202020204" pitchFamily="34" charset="0"/>
              </a:rPr>
              <a:t>Mosėdžio</a:t>
            </a:r>
            <a:r>
              <a:rPr lang="en-US" sz="60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6000" b="1" dirty="0" err="1">
                <a:latin typeface="Microsoft Sans Serif" panose="020B0604020202020204" pitchFamily="34" charset="0"/>
                <a:ea typeface="Microsoft Sans Serif" panose="020B0604020202020204" pitchFamily="34" charset="0"/>
                <a:cs typeface="Microsoft Sans Serif" panose="020B0604020202020204" pitchFamily="34" charset="0"/>
              </a:rPr>
              <a:t>vaik</a:t>
            </a:r>
            <a:r>
              <a:rPr lang="lt-LT" sz="6000" b="1" dirty="0">
                <a:latin typeface="Microsoft Sans Serif" panose="020B0604020202020204" pitchFamily="34" charset="0"/>
                <a:ea typeface="Microsoft Sans Serif" panose="020B0604020202020204" pitchFamily="34" charset="0"/>
                <a:cs typeface="Microsoft Sans Serif" panose="020B0604020202020204" pitchFamily="34" charset="0"/>
              </a:rPr>
              <a:t>ų</a:t>
            </a:r>
            <a:r>
              <a:rPr lang="en-US" sz="60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6000" b="1" dirty="0" err="1">
                <a:latin typeface="Microsoft Sans Serif" panose="020B0604020202020204" pitchFamily="34" charset="0"/>
                <a:ea typeface="Microsoft Sans Serif" panose="020B0604020202020204" pitchFamily="34" charset="0"/>
                <a:cs typeface="Microsoft Sans Serif" panose="020B0604020202020204" pitchFamily="34" charset="0"/>
              </a:rPr>
              <a:t>lopšelis-darželis</a:t>
            </a:r>
            <a:br>
              <a:rPr lang="lt-LT" b="1" dirty="0"/>
            </a:br>
            <a:endParaRPr lang="en-US" sz="2000" dirty="0"/>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a:normAutofit fontScale="92500"/>
          </a:bodyPr>
          <a:lstStyle/>
          <a:p>
            <a:r>
              <a:rPr lang="en-US" b="1" dirty="0" err="1">
                <a:latin typeface="Georgia Pro Cond Light" panose="02040306050405020303" pitchFamily="18" charset="0"/>
              </a:rPr>
              <a:t>Veiklos</a:t>
            </a:r>
            <a:r>
              <a:rPr lang="en-US" b="1" dirty="0">
                <a:latin typeface="Georgia Pro Cond Light" panose="02040306050405020303" pitchFamily="18" charset="0"/>
              </a:rPr>
              <a:t> </a:t>
            </a:r>
            <a:r>
              <a:rPr lang="en-US" b="1" dirty="0" err="1">
                <a:latin typeface="Georgia Pro Cond Light" panose="02040306050405020303" pitchFamily="18" charset="0"/>
              </a:rPr>
              <a:t>kokybės</a:t>
            </a:r>
            <a:r>
              <a:rPr lang="en-US" b="1" dirty="0">
                <a:latin typeface="Georgia Pro Cond Light" panose="02040306050405020303" pitchFamily="18" charset="0"/>
              </a:rPr>
              <a:t> </a:t>
            </a:r>
            <a:r>
              <a:rPr lang="lt-LT" b="1" dirty="0">
                <a:latin typeface="Georgia Pro Cond Light" panose="02040306050405020303" pitchFamily="18" charset="0"/>
              </a:rPr>
              <a:t>Į</a:t>
            </a:r>
            <a:r>
              <a:rPr lang="en-US" b="1" dirty="0" err="1">
                <a:latin typeface="Georgia Pro Cond Light" panose="02040306050405020303" pitchFamily="18" charset="0"/>
              </a:rPr>
              <a:t>sivertinimo</a:t>
            </a:r>
            <a:r>
              <a:rPr lang="en-US" b="1" dirty="0">
                <a:latin typeface="Georgia Pro Cond Light" panose="02040306050405020303" pitchFamily="18" charset="0"/>
              </a:rPr>
              <a:t> </a:t>
            </a:r>
            <a:r>
              <a:rPr lang="en-US" b="1" dirty="0" err="1">
                <a:latin typeface="Georgia Pro Cond Light" panose="02040306050405020303" pitchFamily="18" charset="0"/>
              </a:rPr>
              <a:t>darbo</a:t>
            </a:r>
            <a:r>
              <a:rPr lang="en-US" b="1" dirty="0">
                <a:latin typeface="Georgia Pro Cond Light" panose="02040306050405020303" pitchFamily="18" charset="0"/>
              </a:rPr>
              <a:t> </a:t>
            </a:r>
            <a:r>
              <a:rPr lang="en-US" b="1" dirty="0" err="1">
                <a:latin typeface="Georgia Pro Cond Light" panose="02040306050405020303" pitchFamily="18" charset="0"/>
              </a:rPr>
              <a:t>grupės</a:t>
            </a:r>
            <a:r>
              <a:rPr lang="en-US" b="1" dirty="0">
                <a:latin typeface="Georgia Pro Cond Light" panose="02040306050405020303" pitchFamily="18" charset="0"/>
              </a:rPr>
              <a:t> </a:t>
            </a:r>
            <a:r>
              <a:rPr lang="en-US" b="1" dirty="0" err="1">
                <a:latin typeface="Georgia Pro Cond Light" panose="02040306050405020303" pitchFamily="18" charset="0"/>
              </a:rPr>
              <a:t>ataskaita</a:t>
            </a:r>
            <a:r>
              <a:rPr lang="en-US" b="1" dirty="0">
                <a:latin typeface="Georgia Pro Cond Light" panose="02040306050405020303" pitchFamily="18" charset="0"/>
              </a:rPr>
              <a:t> </a:t>
            </a:r>
            <a:r>
              <a:rPr lang="en-US" b="1" dirty="0" err="1">
                <a:latin typeface="Georgia Pro Cond Light" panose="02040306050405020303" pitchFamily="18" charset="0"/>
              </a:rPr>
              <a:t>už</a:t>
            </a:r>
            <a:r>
              <a:rPr lang="en-US" b="1" dirty="0">
                <a:latin typeface="Georgia Pro Cond Light" panose="02040306050405020303" pitchFamily="18" charset="0"/>
              </a:rPr>
              <a:t> 2021 </a:t>
            </a:r>
            <a:r>
              <a:rPr lang="en-US" b="1" dirty="0" err="1">
                <a:latin typeface="Georgia Pro Cond Light" panose="02040306050405020303" pitchFamily="18" charset="0"/>
              </a:rPr>
              <a:t>metus</a:t>
            </a:r>
            <a:endParaRPr lang="lt-LT" dirty="0">
              <a:latin typeface="Georgia Pro Cond Light" panose="02040306050405020303" pitchFamily="18" charset="0"/>
            </a:endParaRPr>
          </a:p>
          <a:p>
            <a:endParaRPr lang="en-US" dirty="0"/>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D2285-7D6A-47D0-B5B5-6791BE13E88F}"/>
              </a:ext>
            </a:extLst>
          </p:cNvPr>
          <p:cNvSpPr>
            <a:spLocks noGrp="1"/>
          </p:cNvSpPr>
          <p:nvPr>
            <p:ph type="title"/>
          </p:nvPr>
        </p:nvSpPr>
        <p:spPr>
          <a:xfrm>
            <a:off x="1384916" y="286604"/>
            <a:ext cx="9770763" cy="1187090"/>
          </a:xfrm>
        </p:spPr>
        <p:txBody>
          <a:bodyPr>
            <a:normAutofit/>
          </a:bodyPr>
          <a:lstStyle/>
          <a:p>
            <a:pPr algn="ct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Pastebėtos</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tobulintinos</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sritys</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a:t>
            </a:r>
            <a:br>
              <a:rPr lang="lt-LT" sz="3200"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lt-LT"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ontent Placeholder 2">
            <a:extLst>
              <a:ext uri="{FF2B5EF4-FFF2-40B4-BE49-F238E27FC236}">
                <a16:creationId xmlns:a16="http://schemas.microsoft.com/office/drawing/2014/main" id="{5450BD85-AFD9-4785-A70D-F75EC3341852}"/>
              </a:ext>
            </a:extLst>
          </p:cNvPr>
          <p:cNvSpPr>
            <a:spLocks noGrp="1"/>
          </p:cNvSpPr>
          <p:nvPr>
            <p:ph idx="1"/>
          </p:nvPr>
        </p:nvSpPr>
        <p:spPr/>
        <p:txBody>
          <a:bodyPr/>
          <a:lstStyle/>
          <a:p>
            <a:pPr marL="457200" lvl="0" indent="-457200">
              <a:buFont typeface="+mj-lt"/>
              <a:buAutoNum type="arabicPeriod"/>
            </a:pP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Net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trečdalis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darbuotojų</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nesutinka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kad</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darželyje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turima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įranga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ir</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priemonės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atitinka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ugdymo</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turinį</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ir</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užduotis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taip</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pat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abejoja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jų</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šiuolaikiškumu</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lvl="0" indent="-457200">
              <a:buFont typeface="+mj-lt"/>
              <a:buAutoNum type="arabicPeriod"/>
            </a:pP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Trys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ketvirtadaliai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darbuotojų</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mano,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kad</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ugdymosi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aplinka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darželyje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patalpų</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išdėstymas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apšvietimas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vėdinimas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irk 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neatitinka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reikalavimų</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lvl="0" indent="-457200">
              <a:buFont typeface="+mj-lt"/>
              <a:buAutoNum type="arabicPeriod"/>
            </a:pP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Beveik</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pusė</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darbuotojų</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taip</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pat mano,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kad</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darželio</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erdvės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nėra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funkcionalios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nėra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lengvai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pertvarkomos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ir</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pritaikomos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ugdymosi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poreikiams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dirty="0"/>
              <a:t> </a:t>
            </a:r>
            <a:endParaRPr lang="lt-LT" dirty="0"/>
          </a:p>
          <a:p>
            <a:endParaRPr lang="lt-LT" dirty="0"/>
          </a:p>
        </p:txBody>
      </p:sp>
    </p:spTree>
    <p:extLst>
      <p:ext uri="{BB962C8B-B14F-4D97-AF65-F5344CB8AC3E}">
        <p14:creationId xmlns:p14="http://schemas.microsoft.com/office/powerpoint/2010/main" val="2742955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891AD-426F-4B2E-87F4-7AA78CCFCAC5}"/>
              </a:ext>
            </a:extLst>
          </p:cNvPr>
          <p:cNvSpPr>
            <a:spLocks noGrp="1"/>
          </p:cNvSpPr>
          <p:nvPr>
            <p:ph type="title"/>
          </p:nvPr>
        </p:nvSpPr>
        <p:spPr>
          <a:xfrm>
            <a:off x="1036320" y="133165"/>
            <a:ext cx="10119360" cy="2068497"/>
          </a:xfrm>
        </p:spPr>
        <p:txBody>
          <a:bodyPr>
            <a:normAutofit/>
          </a:bodyPr>
          <a:lstStyle/>
          <a:p>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Apklausoje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taip</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pat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dalyvavo</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tėvai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Iš</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60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pateiktų</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anketų</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atsakyta</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į 39.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Gautuose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rezultatuose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išryškėjo</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šios</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stipriosios</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pusės</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a:t>
            </a:r>
            <a:br>
              <a:rPr lang="lt-LT" sz="2800" b="1"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lt-LT"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ontent Placeholder 2">
            <a:extLst>
              <a:ext uri="{FF2B5EF4-FFF2-40B4-BE49-F238E27FC236}">
                <a16:creationId xmlns:a16="http://schemas.microsoft.com/office/drawing/2014/main" id="{88A85F94-F5B6-46B7-90D0-85879CCEA0B9}"/>
              </a:ext>
            </a:extLst>
          </p:cNvPr>
          <p:cNvSpPr>
            <a:spLocks noGrp="1"/>
          </p:cNvSpPr>
          <p:nvPr>
            <p:ph idx="1"/>
          </p:nvPr>
        </p:nvSpPr>
        <p:spPr/>
        <p:txBody>
          <a:bodyPr>
            <a:normAutofit fontScale="47500" lnSpcReduction="20000"/>
          </a:bodyPr>
          <a:lstStyle/>
          <a:p>
            <a:pPr marL="742950" lvl="0" indent="-742950">
              <a:buFont typeface="+mj-lt"/>
              <a:buAutoNum type="arabicPeriod"/>
            </a:pP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Dauguma</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tėvų</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(82</a:t>
            </a:r>
            <a:r>
              <a:rPr lang="lt-LT" sz="3600" dirty="0">
                <a:latin typeface="Microsoft Sans Serif" panose="020B0604020202020204" pitchFamily="34" charset="0"/>
                <a:ea typeface="Microsoft Sans Serif" panose="020B0604020202020204" pitchFamily="34" charset="0"/>
                <a:cs typeface="Microsoft Sans Serif" panose="020B0604020202020204" pitchFamily="34" charset="0"/>
              </a:rPr>
              <a:t> proc.</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mano,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kad</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vaikų</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ugdymui</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ugdymo</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priemonių</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pakanka</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ir</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jos</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atitinka</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vaikų</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poreikius</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742950" lvl="0" indent="-742950">
              <a:buFont typeface="+mj-lt"/>
              <a:buAutoNum type="arabicPeriod"/>
            </a:pP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Visi</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tėvai</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(100</a:t>
            </a:r>
            <a:r>
              <a:rPr lang="lt-LT" sz="3600" dirty="0">
                <a:latin typeface="Microsoft Sans Serif" panose="020B0604020202020204" pitchFamily="34" charset="0"/>
                <a:ea typeface="Microsoft Sans Serif" panose="020B0604020202020204" pitchFamily="34" charset="0"/>
                <a:cs typeface="Microsoft Sans Serif" panose="020B0604020202020204" pitchFamily="34" charset="0"/>
              </a:rPr>
              <a:t> proc.</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džiaugiasi</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kad</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darželis</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yra</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jaukus</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ir</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vaikai</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jaučiasi</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saugūs</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742950" lvl="0" indent="-742950">
              <a:buFont typeface="+mj-lt"/>
              <a:buAutoNum type="arabicPeriod"/>
            </a:pP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Daugumai</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(97</a:t>
            </a:r>
            <a:r>
              <a:rPr lang="lt-LT" sz="3600" dirty="0">
                <a:latin typeface="Microsoft Sans Serif" panose="020B0604020202020204" pitchFamily="34" charset="0"/>
                <a:ea typeface="Microsoft Sans Serif" panose="020B0604020202020204" pitchFamily="34" charset="0"/>
                <a:cs typeface="Microsoft Sans Serif" panose="020B0604020202020204" pitchFamily="34" charset="0"/>
              </a:rPr>
              <a:t> proc.</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atrodo</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kad</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darželio</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aplinka</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tvarkinga</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742950" lvl="0" indent="-742950">
              <a:buFont typeface="+mj-lt"/>
              <a:buAutoNum type="arabicPeriod"/>
            </a:pP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Didžają</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daugumą</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virš</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70</a:t>
            </a:r>
            <a:r>
              <a:rPr lang="lt-LT" sz="3600" dirty="0">
                <a:latin typeface="Microsoft Sans Serif" panose="020B0604020202020204" pitchFamily="34" charset="0"/>
                <a:ea typeface="Microsoft Sans Serif" panose="020B0604020202020204" pitchFamily="34" charset="0"/>
                <a:cs typeface="Microsoft Sans Serif" panose="020B0604020202020204" pitchFamily="34" charset="0"/>
              </a:rPr>
              <a:t> proc.</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tėvų</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tenkina</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darželyje</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įrengtos</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zonos</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pasyviam</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ir</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aktyviam</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poilsiui</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bendravimui</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742950" lvl="0" indent="-742950">
              <a:buFont typeface="+mj-lt"/>
              <a:buAutoNum type="arabicPeriod"/>
            </a:pP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Visi</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tėveliai</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džiaugiasi</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matydami</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savo</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vaikų</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eksponuojamus</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darbelius</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grupėse</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ir</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bendrose</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darželio</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erdvėse</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742950" lvl="0" indent="-742950">
              <a:buFont typeface="+mj-lt"/>
              <a:buAutoNum type="arabicPeriod"/>
            </a:pP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Dauguma</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apie</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90</a:t>
            </a:r>
            <a:r>
              <a:rPr lang="lt-LT" sz="3600" dirty="0">
                <a:latin typeface="Microsoft Sans Serif" panose="020B0604020202020204" pitchFamily="34" charset="0"/>
                <a:ea typeface="Microsoft Sans Serif" panose="020B0604020202020204" pitchFamily="34" charset="0"/>
                <a:cs typeface="Microsoft Sans Serif" panose="020B0604020202020204" pitchFamily="34" charset="0"/>
              </a:rPr>
              <a:t> proc.</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tėvų</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žino</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kad</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mokytojai</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veda</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veiklas</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ir</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darželio</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kieme</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lauke</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ir</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sutinka</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kad</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vaikai</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gali</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sportuoti</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pagal</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savo</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poreikius</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taip</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pat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tyrinėti</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eksperimentuoti</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742950" lvl="0" indent="-742950">
              <a:buFont typeface="+mj-lt"/>
              <a:buAutoNum type="arabicPeriod"/>
            </a:pP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Dauguma</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tėvų</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virš</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70</a:t>
            </a:r>
            <a:r>
              <a:rPr lang="lt-LT" sz="3600" dirty="0">
                <a:latin typeface="Microsoft Sans Serif" panose="020B0604020202020204" pitchFamily="34" charset="0"/>
                <a:ea typeface="Microsoft Sans Serif" panose="020B0604020202020204" pitchFamily="34" charset="0"/>
                <a:cs typeface="Microsoft Sans Serif" panose="020B0604020202020204" pitchFamily="34" charset="0"/>
              </a:rPr>
              <a:t> proc.</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žino</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ir</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džiaugiasi</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vaikų</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išvykomis</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veiklomis</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už</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darželio</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ribų</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lt-LT" dirty="0"/>
          </a:p>
        </p:txBody>
      </p:sp>
    </p:spTree>
    <p:extLst>
      <p:ext uri="{BB962C8B-B14F-4D97-AF65-F5344CB8AC3E}">
        <p14:creationId xmlns:p14="http://schemas.microsoft.com/office/powerpoint/2010/main" val="30689067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EBDB8-0FAA-4726-8352-E50E4260E7FE}"/>
              </a:ext>
            </a:extLst>
          </p:cNvPr>
          <p:cNvSpPr>
            <a:spLocks noGrp="1"/>
          </p:cNvSpPr>
          <p:nvPr>
            <p:ph type="title"/>
          </p:nvPr>
        </p:nvSpPr>
        <p:spPr>
          <a:xfrm>
            <a:off x="1036320" y="497150"/>
            <a:ext cx="10119360" cy="1942515"/>
          </a:xfrm>
        </p:spPr>
        <p:txBody>
          <a:bodyPr>
            <a:noAutofit/>
          </a:bodyPr>
          <a:lstStyle/>
          <a:p>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Anot</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tėvų</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darželio</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aplinka</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ir</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vykdoma</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veikla</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atitinka</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vaikų</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poreikius</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ir</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tik</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nedidelė</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dalis</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tėvų</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mano,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kad</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reiktų</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tobulinti</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šias</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sritis</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a:t>
            </a:r>
            <a:br>
              <a:rPr lang="lt-LT" sz="3200"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lt-LT"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ontent Placeholder 2">
            <a:extLst>
              <a:ext uri="{FF2B5EF4-FFF2-40B4-BE49-F238E27FC236}">
                <a16:creationId xmlns:a16="http://schemas.microsoft.com/office/drawing/2014/main" id="{9F8B918B-2C74-4FE5-9176-C32D9266EB09}"/>
              </a:ext>
            </a:extLst>
          </p:cNvPr>
          <p:cNvSpPr>
            <a:spLocks noGrp="1"/>
          </p:cNvSpPr>
          <p:nvPr>
            <p:ph idx="1"/>
          </p:nvPr>
        </p:nvSpPr>
        <p:spPr/>
        <p:txBody>
          <a:bodyPr/>
          <a:lstStyle/>
          <a:p>
            <a:pPr marL="457200" lvl="0" indent="-457200">
              <a:buFont typeface="+mj-lt"/>
              <a:buAutoNum type="arabicPeriod"/>
            </a:pP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Ketvirtadalis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tėvų</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mano,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kad</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darželyje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ugdymosi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aplinka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nėra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patogi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trūksta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zonų</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aktyviam</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poilsiui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lvl="0" indent="-457200">
              <a:buFont typeface="+mj-lt"/>
              <a:buAutoNum type="arabicPeriod"/>
            </a:pP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Tiek</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pat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tėvų</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nemano</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kad</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mokytojai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organizuoja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veiklas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kitose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švietimo</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įstaigose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ar</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verslo</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organizacijose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lt-LT" dirty="0"/>
          </a:p>
        </p:txBody>
      </p:sp>
    </p:spTree>
    <p:extLst>
      <p:ext uri="{BB962C8B-B14F-4D97-AF65-F5344CB8AC3E}">
        <p14:creationId xmlns:p14="http://schemas.microsoft.com/office/powerpoint/2010/main" val="531849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EB227-4A63-4739-A16C-D2271B861586}"/>
              </a:ext>
            </a:extLst>
          </p:cNvPr>
          <p:cNvSpPr>
            <a:spLocks noGrp="1"/>
          </p:cNvSpPr>
          <p:nvPr>
            <p:ph type="title"/>
          </p:nvPr>
        </p:nvSpPr>
        <p:spPr/>
        <p:txBody>
          <a:bodyPr/>
          <a:lstStyle/>
          <a:p>
            <a:pPr algn="ctr"/>
            <a:r>
              <a:rPr lang="lt-LT" b="1" dirty="0">
                <a:latin typeface="Microsoft Sans Serif" panose="020B0604020202020204" pitchFamily="34" charset="0"/>
                <a:ea typeface="Microsoft Sans Serif" panose="020B0604020202020204" pitchFamily="34" charset="0"/>
                <a:cs typeface="Microsoft Sans Serif" panose="020B0604020202020204" pitchFamily="34" charset="0"/>
              </a:rPr>
              <a:t>REKOMENDACIJOS</a:t>
            </a:r>
          </a:p>
        </p:txBody>
      </p:sp>
      <p:sp>
        <p:nvSpPr>
          <p:cNvPr id="3" name="Content Placeholder 2">
            <a:extLst>
              <a:ext uri="{FF2B5EF4-FFF2-40B4-BE49-F238E27FC236}">
                <a16:creationId xmlns:a16="http://schemas.microsoft.com/office/drawing/2014/main" id="{8D826A66-9FCF-42D9-9FA0-0E0B9D7A48D3}"/>
              </a:ext>
            </a:extLst>
          </p:cNvPr>
          <p:cNvSpPr>
            <a:spLocks noGrp="1"/>
          </p:cNvSpPr>
          <p:nvPr>
            <p:ph idx="1"/>
          </p:nvPr>
        </p:nvSpPr>
        <p:spPr/>
        <p:txBody>
          <a:bodyPr>
            <a:normAutofit fontScale="77500" lnSpcReduction="20000"/>
          </a:bodyPr>
          <a:lstStyle/>
          <a:p>
            <a:r>
              <a:rPr lang="lt-LT" b="1" dirty="0">
                <a:latin typeface="Microsoft Sans Serif" panose="020B0604020202020204" pitchFamily="34" charset="0"/>
                <a:ea typeface="Microsoft Sans Serif" panose="020B0604020202020204" pitchFamily="34" charset="0"/>
                <a:cs typeface="Microsoft Sans Serif" panose="020B0604020202020204" pitchFamily="34" charset="0"/>
              </a:rPr>
              <a:t>Administracijai:</a:t>
            </a:r>
          </a:p>
          <a:p>
            <a:pPr marL="457200" indent="-457200">
              <a:buFont typeface="+mj-lt"/>
              <a:buAutoNum type="arabicPeriod"/>
            </a:pPr>
            <a:r>
              <a:rPr lang="lt-LT" dirty="0">
                <a:latin typeface="Microsoft Sans Serif" panose="020B0604020202020204" pitchFamily="34" charset="0"/>
                <a:ea typeface="Microsoft Sans Serif" panose="020B0604020202020204" pitchFamily="34" charset="0"/>
                <a:cs typeface="Microsoft Sans Serif" panose="020B0604020202020204" pitchFamily="34" charset="0"/>
              </a:rPr>
              <a:t>Atnaujinti ugdymo priemones, ypač skirtas tyrinėjimams, eksperimentams.</a:t>
            </a:r>
          </a:p>
          <a:p>
            <a:pPr marL="457200" indent="-457200">
              <a:buFont typeface="+mj-lt"/>
              <a:buAutoNum type="arabicPeriod"/>
            </a:pPr>
            <a:r>
              <a:rPr lang="lt-LT" dirty="0">
                <a:latin typeface="Microsoft Sans Serif" panose="020B0604020202020204" pitchFamily="34" charset="0"/>
                <a:ea typeface="Microsoft Sans Serif" panose="020B0604020202020204" pitchFamily="34" charset="0"/>
                <a:cs typeface="Microsoft Sans Serif" panose="020B0604020202020204" pitchFamily="34" charset="0"/>
              </a:rPr>
              <a:t>Atnaujinti lauko erdves pritaikant STEAM veikloms.</a:t>
            </a:r>
          </a:p>
          <a:p>
            <a:r>
              <a:rPr lang="lt-LT" b="1" dirty="0">
                <a:latin typeface="Microsoft Sans Serif" panose="020B0604020202020204" pitchFamily="34" charset="0"/>
                <a:ea typeface="Microsoft Sans Serif" panose="020B0604020202020204" pitchFamily="34" charset="0"/>
                <a:cs typeface="Microsoft Sans Serif" panose="020B0604020202020204" pitchFamily="34" charset="0"/>
              </a:rPr>
              <a:t>Mokytojams:</a:t>
            </a:r>
          </a:p>
          <a:p>
            <a:pPr marL="457200" lvl="0" indent="-457200">
              <a:buFont typeface="+mj-lt"/>
              <a:buAutoNum type="arabicPeriod"/>
            </a:pPr>
            <a:r>
              <a:rPr lang="lt-LT" dirty="0">
                <a:latin typeface="Microsoft Sans Serif" panose="020B0604020202020204" pitchFamily="34" charset="0"/>
                <a:ea typeface="Microsoft Sans Serif" panose="020B0604020202020204" pitchFamily="34" charset="0"/>
                <a:cs typeface="Microsoft Sans Serif" panose="020B0604020202020204" pitchFamily="34" charset="0"/>
              </a:rPr>
              <a:t>Įkurti grupėse relaksacines apsiraminimo zonas panaudojant turimas priemones: širmos, sėdmaišiai ir kt.</a:t>
            </a:r>
          </a:p>
          <a:p>
            <a:pPr marL="457200" lvl="0" indent="-457200">
              <a:buFont typeface="+mj-lt"/>
              <a:buAutoNum type="arabicPeriod"/>
            </a:pPr>
            <a:r>
              <a:rPr lang="lt-LT" dirty="0">
                <a:latin typeface="Microsoft Sans Serif" panose="020B0604020202020204" pitchFamily="34" charset="0"/>
                <a:ea typeface="Microsoft Sans Serif" panose="020B0604020202020204" pitchFamily="34" charset="0"/>
                <a:cs typeface="Microsoft Sans Serif" panose="020B0604020202020204" pitchFamily="34" charset="0"/>
              </a:rPr>
              <a:t>Veiklų metu išnaudoti erdves darbui grupelėse. Suteikti vaikui galimybę rinktis priemones, atlikimo būdą ir kt.</a:t>
            </a:r>
          </a:p>
          <a:p>
            <a:pPr marL="457200" lvl="0" indent="-457200">
              <a:buFont typeface="+mj-lt"/>
              <a:buAutoNum type="arabicPeriod"/>
            </a:pPr>
            <a:r>
              <a:rPr lang="lt-LT" dirty="0">
                <a:latin typeface="Microsoft Sans Serif" panose="020B0604020202020204" pitchFamily="34" charset="0"/>
                <a:ea typeface="Microsoft Sans Serif" panose="020B0604020202020204" pitchFamily="34" charset="0"/>
                <a:cs typeface="Microsoft Sans Serif" panose="020B0604020202020204" pitchFamily="34" charset="0"/>
              </a:rPr>
              <a:t>Kuriant priemones ar vykdant veiklas naudotis savanorės ir mokytojos padėjėjos pagalba.</a:t>
            </a:r>
          </a:p>
          <a:p>
            <a:pPr marL="457200" lvl="0" indent="-457200">
              <a:buFont typeface="+mj-lt"/>
              <a:buAutoNum type="arabicPeriod"/>
            </a:pPr>
            <a:r>
              <a:rPr lang="lt-LT" dirty="0">
                <a:latin typeface="Microsoft Sans Serif" panose="020B0604020202020204" pitchFamily="34" charset="0"/>
                <a:ea typeface="Microsoft Sans Serif" panose="020B0604020202020204" pitchFamily="34" charset="0"/>
                <a:cs typeface="Microsoft Sans Serif" panose="020B0604020202020204" pitchFamily="34" charset="0"/>
              </a:rPr>
              <a:t>Ugdomąsias veiklas perkelti į verslo organizacijas, kultūros įstaigas (biblioteką, gaisrinę, muziejų, UAB „Deltrian“, „Skalsa“, kepyklėlę.</a:t>
            </a:r>
          </a:p>
          <a:p>
            <a:endParaRPr lang="lt-LT" dirty="0"/>
          </a:p>
        </p:txBody>
      </p:sp>
    </p:spTree>
    <p:extLst>
      <p:ext uri="{BB962C8B-B14F-4D97-AF65-F5344CB8AC3E}">
        <p14:creationId xmlns:p14="http://schemas.microsoft.com/office/powerpoint/2010/main" val="1742993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3339F-089B-40C9-BEDC-DE82C85E8AF0}"/>
              </a:ext>
            </a:extLst>
          </p:cNvPr>
          <p:cNvSpPr>
            <a:spLocks noGrp="1"/>
          </p:cNvSpPr>
          <p:nvPr>
            <p:ph type="title"/>
          </p:nvPr>
        </p:nvSpPr>
        <p:spPr/>
        <p:txBody>
          <a:bodyPr>
            <a:normAutofit/>
          </a:bodyPr>
          <a:lstStyle/>
          <a:p>
            <a:pPr algn="ctr"/>
            <a:r>
              <a:rPr lang="lt-LT" sz="3200" b="1" dirty="0">
                <a:latin typeface="Times New Roman" panose="02020603050405020304" pitchFamily="18" charset="0"/>
                <a:cs typeface="Times New Roman" panose="02020603050405020304" pitchFamily="18" charset="0"/>
              </a:rPr>
              <a:t>DARBO PLANAS PAGAL VIDAUS VEIKLOS KOKYBĖS ĮSIVERTINIMO GRUPĖS PATEIKTAS REKOMENDACIJAS  </a:t>
            </a:r>
            <a:endParaRPr lang="lt-LT" sz="3200" dirty="0">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FAD734AB-A710-42F9-BFFE-65C791F6B06C}"/>
              </a:ext>
            </a:extLst>
          </p:cNvPr>
          <p:cNvGraphicFramePr>
            <a:graphicFrameLocks noGrp="1"/>
          </p:cNvGraphicFramePr>
          <p:nvPr>
            <p:ph idx="1"/>
            <p:extLst>
              <p:ext uri="{D42A27DB-BD31-4B8C-83A1-F6EECF244321}">
                <p14:modId xmlns:p14="http://schemas.microsoft.com/office/powerpoint/2010/main" val="3153560986"/>
              </p:ext>
            </p:extLst>
          </p:nvPr>
        </p:nvGraphicFramePr>
        <p:xfrm>
          <a:off x="587229" y="1880511"/>
          <a:ext cx="10897301" cy="4306993"/>
        </p:xfrm>
        <a:graphic>
          <a:graphicData uri="http://schemas.openxmlformats.org/drawingml/2006/table">
            <a:tbl>
              <a:tblPr firstRow="1" firstCol="1" bandRow="1">
                <a:tableStyleId>{5C22544A-7EE6-4342-B048-85BDC9FD1C3A}</a:tableStyleId>
              </a:tblPr>
              <a:tblGrid>
                <a:gridCol w="276837">
                  <a:extLst>
                    <a:ext uri="{9D8B030D-6E8A-4147-A177-3AD203B41FA5}">
                      <a16:colId xmlns:a16="http://schemas.microsoft.com/office/drawing/2014/main" val="1431874375"/>
                    </a:ext>
                  </a:extLst>
                </a:gridCol>
                <a:gridCol w="2541864">
                  <a:extLst>
                    <a:ext uri="{9D8B030D-6E8A-4147-A177-3AD203B41FA5}">
                      <a16:colId xmlns:a16="http://schemas.microsoft.com/office/drawing/2014/main" val="1711730629"/>
                    </a:ext>
                  </a:extLst>
                </a:gridCol>
                <a:gridCol w="5909720">
                  <a:extLst>
                    <a:ext uri="{9D8B030D-6E8A-4147-A177-3AD203B41FA5}">
                      <a16:colId xmlns:a16="http://schemas.microsoft.com/office/drawing/2014/main" val="2869152927"/>
                    </a:ext>
                  </a:extLst>
                </a:gridCol>
                <a:gridCol w="858147">
                  <a:extLst>
                    <a:ext uri="{9D8B030D-6E8A-4147-A177-3AD203B41FA5}">
                      <a16:colId xmlns:a16="http://schemas.microsoft.com/office/drawing/2014/main" val="422180250"/>
                    </a:ext>
                  </a:extLst>
                </a:gridCol>
                <a:gridCol w="1310733">
                  <a:extLst>
                    <a:ext uri="{9D8B030D-6E8A-4147-A177-3AD203B41FA5}">
                      <a16:colId xmlns:a16="http://schemas.microsoft.com/office/drawing/2014/main" val="1073141471"/>
                    </a:ext>
                  </a:extLst>
                </a:gridCol>
              </a:tblGrid>
              <a:tr h="428255">
                <a:tc>
                  <a:txBody>
                    <a:bodyPr/>
                    <a:lstStyle/>
                    <a:p>
                      <a:pPr algn="just">
                        <a:spcAft>
                          <a:spcPts val="0"/>
                        </a:spcAft>
                      </a:pPr>
                      <a:r>
                        <a:rPr lang="lt-LT" sz="1000" kern="1800" dirty="0">
                          <a:effectLst/>
                          <a:latin typeface="Times New Roman" panose="02020603050405020304" pitchFamily="18" charset="0"/>
                          <a:cs typeface="Times New Roman" panose="02020603050405020304" pitchFamily="18" charset="0"/>
                        </a:rPr>
                        <a:t>Eil. Nr.</a:t>
                      </a:r>
                      <a:endParaRPr lang="lt-L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036" marR="22036" marT="0" marB="0"/>
                </a:tc>
                <a:tc>
                  <a:txBody>
                    <a:bodyPr/>
                    <a:lstStyle/>
                    <a:p>
                      <a:pPr algn="just">
                        <a:spcAft>
                          <a:spcPts val="0"/>
                        </a:spcAft>
                      </a:pPr>
                      <a:r>
                        <a:rPr lang="lt-LT" sz="1000" kern="1800" dirty="0">
                          <a:effectLst/>
                          <a:latin typeface="Times New Roman" panose="02020603050405020304" pitchFamily="18" charset="0"/>
                          <a:cs typeface="Times New Roman" panose="02020603050405020304" pitchFamily="18" charset="0"/>
                        </a:rPr>
                        <a:t>Priemonės</a:t>
                      </a:r>
                      <a:endParaRPr lang="lt-L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036" marR="22036" marT="0" marB="0"/>
                </a:tc>
                <a:tc>
                  <a:txBody>
                    <a:bodyPr/>
                    <a:lstStyle/>
                    <a:p>
                      <a:pPr algn="just">
                        <a:spcAft>
                          <a:spcPts val="0"/>
                        </a:spcAft>
                      </a:pPr>
                      <a:r>
                        <a:rPr lang="lt-LT" sz="1000" kern="1800">
                          <a:effectLst/>
                          <a:latin typeface="Times New Roman" panose="02020603050405020304" pitchFamily="18" charset="0"/>
                          <a:cs typeface="Times New Roman" panose="02020603050405020304" pitchFamily="18" charset="0"/>
                        </a:rPr>
                        <a:t>Sėkmės kriterijai, laukiamas rezultatas</a:t>
                      </a:r>
                      <a:endParaRPr lang="lt-L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036" marR="22036" marT="0" marB="0"/>
                </a:tc>
                <a:tc>
                  <a:txBody>
                    <a:bodyPr/>
                    <a:lstStyle/>
                    <a:p>
                      <a:pPr algn="just">
                        <a:spcAft>
                          <a:spcPts val="0"/>
                        </a:spcAft>
                      </a:pPr>
                      <a:r>
                        <a:rPr lang="lt-LT" sz="1000" kern="1800">
                          <a:effectLst/>
                          <a:latin typeface="Times New Roman" panose="02020603050405020304" pitchFamily="18" charset="0"/>
                          <a:cs typeface="Times New Roman" panose="02020603050405020304" pitchFamily="18" charset="0"/>
                        </a:rPr>
                        <a:t>Įgyvendinimo terminas</a:t>
                      </a:r>
                      <a:endParaRPr lang="lt-L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036" marR="22036" marT="0" marB="0"/>
                </a:tc>
                <a:tc>
                  <a:txBody>
                    <a:bodyPr/>
                    <a:lstStyle/>
                    <a:p>
                      <a:pPr algn="just">
                        <a:spcAft>
                          <a:spcPts val="0"/>
                        </a:spcAft>
                      </a:pPr>
                      <a:r>
                        <a:rPr lang="lt-LT" sz="1000" kern="1800" dirty="0">
                          <a:effectLst/>
                          <a:latin typeface="Times New Roman" panose="02020603050405020304" pitchFamily="18" charset="0"/>
                          <a:cs typeface="Times New Roman" panose="02020603050405020304" pitchFamily="18" charset="0"/>
                        </a:rPr>
                        <a:t>Atsakingi vykdytojai</a:t>
                      </a:r>
                      <a:endParaRPr lang="lt-L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036" marR="22036" marT="0" marB="0"/>
                </a:tc>
                <a:extLst>
                  <a:ext uri="{0D108BD9-81ED-4DB2-BD59-A6C34878D82A}">
                    <a16:rowId xmlns:a16="http://schemas.microsoft.com/office/drawing/2014/main" val="393627148"/>
                  </a:ext>
                </a:extLst>
              </a:tr>
              <a:tr h="565718">
                <a:tc>
                  <a:txBody>
                    <a:bodyPr/>
                    <a:lstStyle/>
                    <a:p>
                      <a:pPr algn="just">
                        <a:spcAft>
                          <a:spcPts val="0"/>
                        </a:spcAft>
                      </a:pPr>
                      <a:r>
                        <a:rPr lang="lt-LT" sz="1000" kern="1800">
                          <a:effectLst/>
                          <a:latin typeface="Times New Roman" panose="02020603050405020304" pitchFamily="18" charset="0"/>
                          <a:cs typeface="Times New Roman" panose="02020603050405020304" pitchFamily="18" charset="0"/>
                        </a:rPr>
                        <a:t>1.</a:t>
                      </a:r>
                      <a:endParaRPr lang="lt-L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036" marR="22036" marT="0" marB="0"/>
                </a:tc>
                <a:tc>
                  <a:txBody>
                    <a:bodyPr/>
                    <a:lstStyle/>
                    <a:p>
                      <a:pPr algn="just">
                        <a:spcAft>
                          <a:spcPts val="0"/>
                        </a:spcAft>
                        <a:tabLst>
                          <a:tab pos="630555" algn="l"/>
                        </a:tabLst>
                      </a:pPr>
                      <a:r>
                        <a:rPr lang="lt-LT" sz="1000" dirty="0">
                          <a:effectLst/>
                          <a:latin typeface="Times New Roman" panose="02020603050405020304" pitchFamily="18" charset="0"/>
                          <a:cs typeface="Times New Roman" panose="02020603050405020304" pitchFamily="18" charset="0"/>
                        </a:rPr>
                        <a:t>Atnaujinti ugdymo priemones, ypač skirtas tyrinėjimams, eksperimentams.</a:t>
                      </a:r>
                      <a:endParaRPr lang="lt-L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036" marR="22036" marT="0" marB="0"/>
                </a:tc>
                <a:tc>
                  <a:txBody>
                    <a:bodyPr/>
                    <a:lstStyle/>
                    <a:p>
                      <a:pPr algn="just">
                        <a:spcAft>
                          <a:spcPts val="0"/>
                        </a:spcAft>
                      </a:pPr>
                      <a:r>
                        <a:rPr lang="lt-LT" sz="1000" kern="1800" dirty="0">
                          <a:effectLst/>
                          <a:latin typeface="Times New Roman" panose="02020603050405020304" pitchFamily="18" charset="0"/>
                          <a:cs typeface="Times New Roman" panose="02020603050405020304" pitchFamily="18" charset="0"/>
                        </a:rPr>
                        <a:t>Tyrinėjimai, eksperimentai skaitina motyvaciją atrasti, sužinoti, patirti; bendradarbiavimą.</a:t>
                      </a:r>
                      <a:endParaRPr lang="lt-L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036" marR="22036" marT="0" marB="0"/>
                </a:tc>
                <a:tc>
                  <a:txBody>
                    <a:bodyPr/>
                    <a:lstStyle/>
                    <a:p>
                      <a:pPr algn="just">
                        <a:spcAft>
                          <a:spcPts val="0"/>
                        </a:spcAft>
                      </a:pPr>
                      <a:r>
                        <a:rPr lang="lt-LT" sz="1000" kern="1800" dirty="0">
                          <a:effectLst/>
                          <a:latin typeface="Times New Roman" panose="02020603050405020304" pitchFamily="18" charset="0"/>
                          <a:cs typeface="Times New Roman" panose="02020603050405020304" pitchFamily="18" charset="0"/>
                        </a:rPr>
                        <a:t>2022 metai</a:t>
                      </a:r>
                      <a:endParaRPr lang="lt-L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036" marR="22036" marT="0" marB="0"/>
                </a:tc>
                <a:tc>
                  <a:txBody>
                    <a:bodyPr/>
                    <a:lstStyle/>
                    <a:p>
                      <a:pPr algn="just">
                        <a:spcAft>
                          <a:spcPts val="0"/>
                        </a:spcAft>
                      </a:pPr>
                      <a:r>
                        <a:rPr lang="lt-LT" sz="1000" kern="1800" dirty="0">
                          <a:effectLst/>
                          <a:latin typeface="Times New Roman" panose="02020603050405020304" pitchFamily="18" charset="0"/>
                          <a:cs typeface="Times New Roman" panose="02020603050405020304" pitchFamily="18" charset="0"/>
                        </a:rPr>
                        <a:t>Mokytojai,</a:t>
                      </a:r>
                    </a:p>
                    <a:p>
                      <a:pPr algn="just">
                        <a:spcAft>
                          <a:spcPts val="0"/>
                        </a:spcAft>
                      </a:pPr>
                      <a:r>
                        <a:rPr lang="lt-LT" sz="1000" kern="1800" dirty="0">
                          <a:effectLst/>
                          <a:latin typeface="Times New Roman" panose="02020603050405020304" pitchFamily="18" charset="0"/>
                          <a:cs typeface="Times New Roman" panose="02020603050405020304" pitchFamily="18" charset="0"/>
                        </a:rPr>
                        <a:t>Administracija</a:t>
                      </a:r>
                      <a:endParaRPr lang="lt-LT" sz="1000" dirty="0">
                        <a:effectLst/>
                        <a:latin typeface="Times New Roman" panose="02020603050405020304" pitchFamily="18" charset="0"/>
                        <a:cs typeface="Times New Roman" panose="02020603050405020304" pitchFamily="18" charset="0"/>
                      </a:endParaRPr>
                    </a:p>
                  </a:txBody>
                  <a:tcPr marL="22036" marR="22036" marT="0" marB="0"/>
                </a:tc>
                <a:extLst>
                  <a:ext uri="{0D108BD9-81ED-4DB2-BD59-A6C34878D82A}">
                    <a16:rowId xmlns:a16="http://schemas.microsoft.com/office/drawing/2014/main" val="3518942703"/>
                  </a:ext>
                </a:extLst>
              </a:tr>
              <a:tr h="699226">
                <a:tc>
                  <a:txBody>
                    <a:bodyPr/>
                    <a:lstStyle/>
                    <a:p>
                      <a:pPr algn="just">
                        <a:spcAft>
                          <a:spcPts val="0"/>
                        </a:spcAft>
                      </a:pPr>
                      <a:r>
                        <a:rPr lang="lt-LT" sz="1000" kern="1800">
                          <a:effectLst/>
                          <a:latin typeface="Times New Roman" panose="02020603050405020304" pitchFamily="18" charset="0"/>
                          <a:cs typeface="Times New Roman" panose="02020603050405020304" pitchFamily="18" charset="0"/>
                        </a:rPr>
                        <a:t>2.</a:t>
                      </a:r>
                      <a:endParaRPr lang="lt-L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036" marR="22036" marT="0" marB="0"/>
                </a:tc>
                <a:tc>
                  <a:txBody>
                    <a:bodyPr/>
                    <a:lstStyle/>
                    <a:p>
                      <a:pPr algn="just">
                        <a:spcAft>
                          <a:spcPts val="0"/>
                        </a:spcAft>
                        <a:tabLst>
                          <a:tab pos="630555" algn="l"/>
                        </a:tabLst>
                      </a:pPr>
                      <a:r>
                        <a:rPr lang="lt-LT" sz="1000" dirty="0">
                          <a:effectLst/>
                          <a:latin typeface="Times New Roman" panose="02020603050405020304" pitchFamily="18" charset="0"/>
                          <a:cs typeface="Times New Roman" panose="02020603050405020304" pitchFamily="18" charset="0"/>
                        </a:rPr>
                        <a:t>Atnaujinti lauko erdves pritaikant STEAM veikloms.</a:t>
                      </a:r>
                    </a:p>
                    <a:p>
                      <a:pPr algn="just">
                        <a:spcAft>
                          <a:spcPts val="0"/>
                        </a:spcAft>
                      </a:pPr>
                      <a:endParaRPr lang="lt-L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036" marR="22036" marT="0" marB="0"/>
                </a:tc>
                <a:tc>
                  <a:txBody>
                    <a:bodyPr/>
                    <a:lstStyle/>
                    <a:p>
                      <a:pPr algn="just">
                        <a:spcAft>
                          <a:spcPts val="0"/>
                        </a:spcAft>
                      </a:pPr>
                      <a:r>
                        <a:rPr lang="en-US" sz="1000" dirty="0" err="1">
                          <a:effectLst/>
                          <a:latin typeface="Times New Roman" panose="02020603050405020304" pitchFamily="18" charset="0"/>
                          <a:cs typeface="Times New Roman" panose="02020603050405020304" pitchFamily="18" charset="0"/>
                        </a:rPr>
                        <a:t>Sudarius</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sąlygas</a:t>
                      </a:r>
                      <a:r>
                        <a:rPr lang="en-US" sz="1000" dirty="0">
                          <a:effectLst/>
                          <a:latin typeface="Times New Roman" panose="02020603050405020304" pitchFamily="18" charset="0"/>
                          <a:cs typeface="Times New Roman" panose="02020603050405020304" pitchFamily="18" charset="0"/>
                        </a:rPr>
                        <a:t> STEAM </a:t>
                      </a:r>
                      <a:r>
                        <a:rPr lang="en-US" sz="1000" dirty="0" err="1">
                          <a:effectLst/>
                          <a:latin typeface="Times New Roman" panose="02020603050405020304" pitchFamily="18" charset="0"/>
                          <a:cs typeface="Times New Roman" panose="02020603050405020304" pitchFamily="18" charset="0"/>
                        </a:rPr>
                        <a:t>veikloms</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vaikai</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klausia</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kaip</a:t>
                      </a:r>
                      <a:r>
                        <a:rPr lang="en-US" sz="1000" dirty="0">
                          <a:effectLst/>
                          <a:latin typeface="Times New Roman" panose="02020603050405020304" pitchFamily="18" charset="0"/>
                          <a:cs typeface="Times New Roman" panose="02020603050405020304" pitchFamily="18" charset="0"/>
                        </a:rPr>
                        <a:t> kas </a:t>
                      </a:r>
                      <a:r>
                        <a:rPr lang="en-US" sz="1000" dirty="0" err="1">
                          <a:effectLst/>
                          <a:latin typeface="Times New Roman" panose="02020603050405020304" pitchFamily="18" charset="0"/>
                          <a:cs typeface="Times New Roman" panose="02020603050405020304" pitchFamily="18" charset="0"/>
                        </a:rPr>
                        <a:t>nors</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vyksta</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kaip</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veikia</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atidžiai</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stebi</a:t>
                      </a:r>
                      <a:r>
                        <a:rPr lang="en-US" sz="1000" dirty="0">
                          <a:effectLst/>
                          <a:latin typeface="Times New Roman" panose="02020603050405020304" pitchFamily="18" charset="0"/>
                          <a:cs typeface="Times New Roman" panose="02020603050405020304" pitchFamily="18" charset="0"/>
                        </a:rPr>
                        <a:t>, bando. </a:t>
                      </a:r>
                      <a:r>
                        <a:rPr lang="en-US" sz="1000" dirty="0" err="1">
                          <a:effectLst/>
                          <a:latin typeface="Times New Roman" panose="02020603050405020304" pitchFamily="18" charset="0"/>
                          <a:cs typeface="Times New Roman" panose="02020603050405020304" pitchFamily="18" charset="0"/>
                        </a:rPr>
                        <a:t>Modeliuoja</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veiksmus</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ir</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siužetinio</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žaidimo</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epizodus</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Kūrybiškai</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žaidžia</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veikia</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siūlo</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žaidimų</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ir</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veiklos</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idėjas</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imasi</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iniciatyvos</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joms</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įgyvendinti</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pastebi</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ir</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komentuoja</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padarinius</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Drąsiai</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spėja</a:t>
                      </a:r>
                      <a:r>
                        <a:rPr lang="en-US" sz="1000" dirty="0">
                          <a:effectLst/>
                          <a:latin typeface="Times New Roman" panose="02020603050405020304" pitchFamily="18" charset="0"/>
                          <a:cs typeface="Times New Roman" panose="02020603050405020304" pitchFamily="18" charset="0"/>
                        </a:rPr>
                        <a:t>, bando, </a:t>
                      </a:r>
                      <a:r>
                        <a:rPr lang="en-US" sz="1000" dirty="0" err="1">
                          <a:effectLst/>
                          <a:latin typeface="Times New Roman" panose="02020603050405020304" pitchFamily="18" charset="0"/>
                          <a:cs typeface="Times New Roman" panose="02020603050405020304" pitchFamily="18" charset="0"/>
                        </a:rPr>
                        <a:t>klysta</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ir</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taiso</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klaidas</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klauso</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ką</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sako</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kiti</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Tokiu</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būdu</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vyksta</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neformalus</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gyvenimo</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įgūdžių</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mokymasis</a:t>
                      </a:r>
                      <a:r>
                        <a:rPr lang="en-US" sz="1000" dirty="0">
                          <a:effectLst/>
                          <a:latin typeface="Times New Roman" panose="02020603050405020304" pitchFamily="18" charset="0"/>
                          <a:cs typeface="Times New Roman" panose="02020603050405020304" pitchFamily="18" charset="0"/>
                        </a:rPr>
                        <a:t>.</a:t>
                      </a:r>
                      <a:endParaRPr lang="lt-L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036" marR="22036" marT="0" marB="0"/>
                </a:tc>
                <a:tc>
                  <a:txBody>
                    <a:bodyPr/>
                    <a:lstStyle/>
                    <a:p>
                      <a:pPr algn="just">
                        <a:spcAft>
                          <a:spcPts val="0"/>
                        </a:spcAft>
                      </a:pPr>
                      <a:r>
                        <a:rPr lang="lt-LT" sz="1000" kern="1800" dirty="0">
                          <a:effectLst/>
                          <a:latin typeface="Times New Roman" panose="02020603050405020304" pitchFamily="18" charset="0"/>
                          <a:cs typeface="Times New Roman" panose="02020603050405020304" pitchFamily="18" charset="0"/>
                        </a:rPr>
                        <a:t>2022-2024 m.</a:t>
                      </a:r>
                      <a:endParaRPr lang="lt-L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036" marR="22036" marT="0" marB="0"/>
                </a:tc>
                <a:tc>
                  <a:txBody>
                    <a:bodyPr/>
                    <a:lstStyle/>
                    <a:p>
                      <a:pPr algn="just">
                        <a:spcAft>
                          <a:spcPts val="0"/>
                        </a:spcAft>
                      </a:pPr>
                      <a:r>
                        <a:rPr lang="lt-LT" sz="1000" kern="1800" dirty="0">
                          <a:effectLst/>
                          <a:latin typeface="Times New Roman" panose="02020603050405020304" pitchFamily="18" charset="0"/>
                          <a:cs typeface="Times New Roman" panose="02020603050405020304" pitchFamily="18" charset="0"/>
                        </a:rPr>
                        <a:t>Administracija</a:t>
                      </a:r>
                      <a:endParaRPr lang="lt-L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036" marR="22036" marT="0" marB="0"/>
                </a:tc>
                <a:extLst>
                  <a:ext uri="{0D108BD9-81ED-4DB2-BD59-A6C34878D82A}">
                    <a16:rowId xmlns:a16="http://schemas.microsoft.com/office/drawing/2014/main" val="4142908205"/>
                  </a:ext>
                </a:extLst>
              </a:tr>
              <a:tr h="476092">
                <a:tc>
                  <a:txBody>
                    <a:bodyPr/>
                    <a:lstStyle/>
                    <a:p>
                      <a:pPr algn="just">
                        <a:spcAft>
                          <a:spcPts val="0"/>
                        </a:spcAft>
                      </a:pPr>
                      <a:r>
                        <a:rPr lang="lt-LT" sz="1000" kern="1800" dirty="0">
                          <a:effectLst/>
                          <a:latin typeface="Times New Roman" panose="02020603050405020304" pitchFamily="18" charset="0"/>
                          <a:cs typeface="Times New Roman" panose="02020603050405020304" pitchFamily="18" charset="0"/>
                        </a:rPr>
                        <a:t>3.</a:t>
                      </a:r>
                      <a:endParaRPr lang="lt-L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036" marR="22036" marT="0" marB="0"/>
                </a:tc>
                <a:tc>
                  <a:txBody>
                    <a:bodyPr/>
                    <a:lstStyle/>
                    <a:p>
                      <a:pPr algn="just">
                        <a:spcAft>
                          <a:spcPts val="0"/>
                        </a:spcAft>
                        <a:tabLst>
                          <a:tab pos="630555" algn="l"/>
                        </a:tabLst>
                      </a:pPr>
                      <a:r>
                        <a:rPr lang="lt-LT" sz="1000" dirty="0">
                          <a:effectLst/>
                          <a:latin typeface="Times New Roman" panose="02020603050405020304" pitchFamily="18" charset="0"/>
                          <a:cs typeface="Times New Roman" panose="02020603050405020304" pitchFamily="18" charset="0"/>
                        </a:rPr>
                        <a:t>Įkurti grupėse relaksacines apsiraminimo zonas panaudojant turimas priemones: širmos, sėdmaišiai ir kt.</a:t>
                      </a:r>
                    </a:p>
                    <a:p>
                      <a:pPr algn="just">
                        <a:spcAft>
                          <a:spcPts val="0"/>
                        </a:spcAft>
                        <a:tabLst>
                          <a:tab pos="630555" algn="l"/>
                        </a:tabLst>
                      </a:pPr>
                      <a:r>
                        <a:rPr lang="lt-LT" sz="1000" dirty="0">
                          <a:effectLst/>
                          <a:latin typeface="Times New Roman" panose="02020603050405020304" pitchFamily="18" charset="0"/>
                          <a:cs typeface="Times New Roman" panose="02020603050405020304" pitchFamily="18" charset="0"/>
                        </a:rPr>
                        <a:t> </a:t>
                      </a:r>
                      <a:endParaRPr lang="lt-L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036" marR="22036" marT="0" marB="0"/>
                </a:tc>
                <a:tc>
                  <a:txBody>
                    <a:bodyPr/>
                    <a:lstStyle/>
                    <a:p>
                      <a:pPr algn="just">
                        <a:spcAft>
                          <a:spcPts val="0"/>
                        </a:spcAft>
                      </a:pPr>
                      <a:r>
                        <a:rPr lang="en-US" sz="1000" dirty="0">
                          <a:effectLst/>
                          <a:latin typeface="Times New Roman" panose="02020603050405020304" pitchFamily="18" charset="0"/>
                          <a:cs typeface="Times New Roman" panose="02020603050405020304" pitchFamily="18" charset="0"/>
                        </a:rPr>
                        <a:t> </a:t>
                      </a:r>
                      <a:r>
                        <a:rPr lang="en-US" sz="1000" kern="1200" dirty="0" err="1">
                          <a:solidFill>
                            <a:schemeClr val="dk1"/>
                          </a:solidFill>
                          <a:effectLst/>
                          <a:latin typeface="Times New Roman" panose="02020603050405020304" pitchFamily="18" charset="0"/>
                          <a:ea typeface="+mn-ea"/>
                          <a:cs typeface="Times New Roman" panose="02020603050405020304" pitchFamily="18" charset="0"/>
                        </a:rPr>
                        <a:t>Vaikai</a:t>
                      </a:r>
                      <a:r>
                        <a:rPr lang="en-US" sz="1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kern="1200" dirty="0" err="1">
                          <a:solidFill>
                            <a:schemeClr val="dk1"/>
                          </a:solidFill>
                          <a:effectLst/>
                          <a:latin typeface="Times New Roman" panose="02020603050405020304" pitchFamily="18" charset="0"/>
                          <a:ea typeface="+mn-ea"/>
                          <a:cs typeface="Times New Roman" panose="02020603050405020304" pitchFamily="18" charset="0"/>
                        </a:rPr>
                        <a:t>turės</a:t>
                      </a:r>
                      <a:r>
                        <a:rPr lang="en-US" sz="1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kern="1200" dirty="0" err="1">
                          <a:solidFill>
                            <a:schemeClr val="dk1"/>
                          </a:solidFill>
                          <a:effectLst/>
                          <a:latin typeface="Times New Roman" panose="02020603050405020304" pitchFamily="18" charset="0"/>
                          <a:ea typeface="+mn-ea"/>
                          <a:cs typeface="Times New Roman" panose="02020603050405020304" pitchFamily="18" charset="0"/>
                        </a:rPr>
                        <a:t>galimybę</a:t>
                      </a:r>
                      <a:r>
                        <a:rPr lang="en-US" sz="1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kern="1200" dirty="0" err="1">
                          <a:solidFill>
                            <a:schemeClr val="dk1"/>
                          </a:solidFill>
                          <a:effectLst/>
                          <a:latin typeface="Times New Roman" panose="02020603050405020304" pitchFamily="18" charset="0"/>
                          <a:ea typeface="+mn-ea"/>
                          <a:cs typeface="Times New Roman" panose="02020603050405020304" pitchFamily="18" charset="0"/>
                        </a:rPr>
                        <a:t>pailsėti</a:t>
                      </a:r>
                      <a:r>
                        <a:rPr lang="en-US" sz="1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kern="1200" dirty="0" err="1">
                          <a:solidFill>
                            <a:schemeClr val="dk1"/>
                          </a:solidFill>
                          <a:effectLst/>
                          <a:latin typeface="Times New Roman" panose="02020603050405020304" pitchFamily="18" charset="0"/>
                          <a:ea typeface="+mn-ea"/>
                          <a:cs typeface="Times New Roman" panose="02020603050405020304" pitchFamily="18" charset="0"/>
                        </a:rPr>
                        <a:t>pabūti</a:t>
                      </a:r>
                      <a:r>
                        <a:rPr lang="en-US" sz="1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kern="1200" dirty="0" err="1">
                          <a:solidFill>
                            <a:schemeClr val="dk1"/>
                          </a:solidFill>
                          <a:effectLst/>
                          <a:latin typeface="Times New Roman" panose="02020603050405020304" pitchFamily="18" charset="0"/>
                          <a:ea typeface="+mn-ea"/>
                          <a:cs typeface="Times New Roman" panose="02020603050405020304" pitchFamily="18" charset="0"/>
                        </a:rPr>
                        <a:t>ramesnėje</a:t>
                      </a:r>
                      <a:r>
                        <a:rPr lang="en-US" sz="1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kern="1200" dirty="0" err="1">
                          <a:solidFill>
                            <a:schemeClr val="dk1"/>
                          </a:solidFill>
                          <a:effectLst/>
                          <a:latin typeface="Times New Roman" panose="02020603050405020304" pitchFamily="18" charset="0"/>
                          <a:ea typeface="+mn-ea"/>
                          <a:cs typeface="Times New Roman" panose="02020603050405020304" pitchFamily="18" charset="0"/>
                        </a:rPr>
                        <a:t>kiek</a:t>
                      </a:r>
                      <a:r>
                        <a:rPr lang="en-US" sz="1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kern="1200" dirty="0" err="1">
                          <a:solidFill>
                            <a:schemeClr val="dk1"/>
                          </a:solidFill>
                          <a:effectLst/>
                          <a:latin typeface="Times New Roman" panose="02020603050405020304" pitchFamily="18" charset="0"/>
                          <a:ea typeface="+mn-ea"/>
                          <a:cs typeface="Times New Roman" panose="02020603050405020304" pitchFamily="18" charset="0"/>
                        </a:rPr>
                        <a:t>atokesnėje</a:t>
                      </a:r>
                      <a:r>
                        <a:rPr lang="en-US" sz="1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000" kern="1200" dirty="0" err="1">
                          <a:solidFill>
                            <a:schemeClr val="dk1"/>
                          </a:solidFill>
                          <a:effectLst/>
                          <a:latin typeface="Times New Roman" panose="02020603050405020304" pitchFamily="18" charset="0"/>
                          <a:ea typeface="+mn-ea"/>
                          <a:cs typeface="Times New Roman" panose="02020603050405020304" pitchFamily="18" charset="0"/>
                        </a:rPr>
                        <a:t>aplinkoje</a:t>
                      </a:r>
                      <a:r>
                        <a:rPr lang="en-US" sz="1000" kern="1200" dirty="0">
                          <a:solidFill>
                            <a:schemeClr val="dk1"/>
                          </a:solidFill>
                          <a:effectLst/>
                          <a:latin typeface="Times New Roman" panose="02020603050405020304" pitchFamily="18" charset="0"/>
                          <a:ea typeface="+mn-ea"/>
                          <a:cs typeface="Times New Roman" panose="02020603050405020304" pitchFamily="18" charset="0"/>
                        </a:rPr>
                        <a:t>.</a:t>
                      </a:r>
                      <a:endParaRPr lang="lt-L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036" marR="22036" marT="0" marB="0"/>
                </a:tc>
                <a:tc>
                  <a:txBody>
                    <a:bodyPr/>
                    <a:lstStyle/>
                    <a:p>
                      <a:pPr algn="just">
                        <a:spcAft>
                          <a:spcPts val="0"/>
                        </a:spcAft>
                      </a:pPr>
                      <a:r>
                        <a:rPr lang="lt-LT" sz="1000" kern="1800">
                          <a:effectLst/>
                          <a:latin typeface="Times New Roman" panose="02020603050405020304" pitchFamily="18" charset="0"/>
                          <a:cs typeface="Times New Roman" panose="02020603050405020304" pitchFamily="18" charset="0"/>
                        </a:rPr>
                        <a:t>2022-2024 m.</a:t>
                      </a:r>
                      <a:endParaRPr lang="lt-L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036" marR="22036" marT="0" marB="0"/>
                </a:tc>
                <a:tc>
                  <a:txBody>
                    <a:bodyPr/>
                    <a:lstStyle/>
                    <a:p>
                      <a:pPr algn="just">
                        <a:spcAft>
                          <a:spcPts val="0"/>
                        </a:spcAft>
                      </a:pPr>
                      <a:r>
                        <a:rPr lang="lt-LT" sz="1000" kern="1800" dirty="0">
                          <a:effectLst/>
                          <a:latin typeface="Times New Roman" panose="02020603050405020304" pitchFamily="18" charset="0"/>
                          <a:cs typeface="Times New Roman" panose="02020603050405020304" pitchFamily="18" charset="0"/>
                        </a:rPr>
                        <a:t>Mokytojos</a:t>
                      </a:r>
                      <a:endParaRPr lang="lt-L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036" marR="22036" marT="0" marB="0"/>
                </a:tc>
                <a:extLst>
                  <a:ext uri="{0D108BD9-81ED-4DB2-BD59-A6C34878D82A}">
                    <a16:rowId xmlns:a16="http://schemas.microsoft.com/office/drawing/2014/main" val="1105448537"/>
                  </a:ext>
                </a:extLst>
              </a:tr>
              <a:tr h="491326">
                <a:tc>
                  <a:txBody>
                    <a:bodyPr/>
                    <a:lstStyle/>
                    <a:p>
                      <a:pPr algn="just">
                        <a:spcAft>
                          <a:spcPts val="0"/>
                        </a:spcAft>
                      </a:pPr>
                      <a:r>
                        <a:rPr lang="lt-LT" sz="1000" kern="1800">
                          <a:effectLst/>
                          <a:latin typeface="Times New Roman" panose="02020603050405020304" pitchFamily="18" charset="0"/>
                          <a:cs typeface="Times New Roman" panose="02020603050405020304" pitchFamily="18" charset="0"/>
                        </a:rPr>
                        <a:t>4.</a:t>
                      </a:r>
                      <a:endParaRPr lang="lt-LT" sz="1000">
                        <a:effectLst/>
                        <a:latin typeface="Times New Roman" panose="02020603050405020304" pitchFamily="18" charset="0"/>
                        <a:cs typeface="Times New Roman" panose="02020603050405020304" pitchFamily="18" charset="0"/>
                      </a:endParaRPr>
                    </a:p>
                    <a:p>
                      <a:pPr algn="just">
                        <a:spcAft>
                          <a:spcPts val="0"/>
                        </a:spcAft>
                      </a:pPr>
                      <a:r>
                        <a:rPr lang="lt-LT" sz="1000" kern="1800">
                          <a:effectLst/>
                          <a:latin typeface="Times New Roman" panose="02020603050405020304" pitchFamily="18" charset="0"/>
                          <a:cs typeface="Times New Roman" panose="02020603050405020304" pitchFamily="18" charset="0"/>
                        </a:rPr>
                        <a:t> </a:t>
                      </a:r>
                      <a:endParaRPr lang="lt-L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036" marR="22036" marT="0" marB="0"/>
                </a:tc>
                <a:tc>
                  <a:txBody>
                    <a:bodyPr/>
                    <a:lstStyle/>
                    <a:p>
                      <a:pPr algn="just">
                        <a:spcAft>
                          <a:spcPts val="0"/>
                        </a:spcAft>
                        <a:tabLst>
                          <a:tab pos="630555" algn="l"/>
                        </a:tabLst>
                      </a:pPr>
                      <a:r>
                        <a:rPr lang="lt-LT" sz="1000" dirty="0">
                          <a:effectLst/>
                          <a:latin typeface="Times New Roman" panose="02020603050405020304" pitchFamily="18" charset="0"/>
                          <a:cs typeface="Times New Roman" panose="02020603050405020304" pitchFamily="18" charset="0"/>
                        </a:rPr>
                        <a:t>Veiklų metu išnaudoti erdves darbui grupelėse. Suteikti vaikui galimybę rinktis priemones, atlikimo būdą ir kt.</a:t>
                      </a:r>
                    </a:p>
                  </a:txBody>
                  <a:tcPr marL="22036" marR="22036" marT="0" marB="0"/>
                </a:tc>
                <a:tc>
                  <a:txBody>
                    <a:bodyPr/>
                    <a:lstStyle/>
                    <a:p>
                      <a:pPr algn="just">
                        <a:spcAft>
                          <a:spcPts val="0"/>
                        </a:spcAft>
                      </a:pPr>
                      <a:r>
                        <a:rPr lang="en-US" sz="1000" dirty="0" err="1">
                          <a:effectLst/>
                          <a:latin typeface="Times New Roman" panose="02020603050405020304" pitchFamily="18" charset="0"/>
                          <a:cs typeface="Times New Roman" panose="02020603050405020304" pitchFamily="18" charset="0"/>
                        </a:rPr>
                        <a:t>Darbas</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grupėje</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gerina</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tarpusavio</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santykius</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ugdo</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bendradarbiavimo</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įgūdžius</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Galimybė</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rinktis</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priemones</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vysto</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vaikų</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kūrybiškumą</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bei</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vaizduotę</a:t>
                      </a:r>
                      <a:r>
                        <a:rPr lang="en-US" sz="1000" dirty="0">
                          <a:effectLst/>
                          <a:latin typeface="Times New Roman" panose="02020603050405020304" pitchFamily="18" charset="0"/>
                          <a:cs typeface="Times New Roman" panose="02020603050405020304" pitchFamily="18" charset="0"/>
                        </a:rPr>
                        <a:t>.</a:t>
                      </a:r>
                      <a:endParaRPr lang="lt-L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036" marR="22036" marT="0" marB="0"/>
                </a:tc>
                <a:tc>
                  <a:txBody>
                    <a:bodyPr/>
                    <a:lstStyle/>
                    <a:p>
                      <a:pPr algn="just">
                        <a:spcAft>
                          <a:spcPts val="0"/>
                        </a:spcAft>
                      </a:pPr>
                      <a:r>
                        <a:rPr lang="lt-LT" sz="1000" kern="1800" dirty="0">
                          <a:effectLst/>
                          <a:latin typeface="Times New Roman" panose="02020603050405020304" pitchFamily="18" charset="0"/>
                          <a:cs typeface="Times New Roman" panose="02020603050405020304" pitchFamily="18" charset="0"/>
                        </a:rPr>
                        <a:t>2022 m.</a:t>
                      </a:r>
                      <a:endParaRPr lang="lt-L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036" marR="22036" marT="0" marB="0"/>
                </a:tc>
                <a:tc>
                  <a:txBody>
                    <a:bodyPr/>
                    <a:lstStyle/>
                    <a:p>
                      <a:pPr algn="just">
                        <a:spcAft>
                          <a:spcPts val="0"/>
                        </a:spcAft>
                      </a:pPr>
                      <a:r>
                        <a:rPr lang="lt-LT" sz="1000" kern="1800" dirty="0">
                          <a:effectLst/>
                          <a:latin typeface="Times New Roman" panose="02020603050405020304" pitchFamily="18" charset="0"/>
                          <a:cs typeface="Times New Roman" panose="02020603050405020304" pitchFamily="18" charset="0"/>
                        </a:rPr>
                        <a:t>Mokytojos</a:t>
                      </a:r>
                      <a:endParaRPr lang="lt-L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036" marR="22036" marT="0" marB="0"/>
                </a:tc>
                <a:extLst>
                  <a:ext uri="{0D108BD9-81ED-4DB2-BD59-A6C34878D82A}">
                    <a16:rowId xmlns:a16="http://schemas.microsoft.com/office/drawing/2014/main" val="4102513065"/>
                  </a:ext>
                </a:extLst>
              </a:tr>
              <a:tr h="656359">
                <a:tc>
                  <a:txBody>
                    <a:bodyPr/>
                    <a:lstStyle/>
                    <a:p>
                      <a:pPr algn="just">
                        <a:spcAft>
                          <a:spcPts val="0"/>
                        </a:spcAft>
                      </a:pPr>
                      <a:r>
                        <a:rPr lang="lt-LT" sz="1000" kern="1800">
                          <a:effectLst/>
                          <a:latin typeface="Times New Roman" panose="02020603050405020304" pitchFamily="18" charset="0"/>
                          <a:cs typeface="Times New Roman" panose="02020603050405020304" pitchFamily="18" charset="0"/>
                        </a:rPr>
                        <a:t>5.</a:t>
                      </a:r>
                      <a:endParaRPr lang="lt-L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036" marR="22036" marT="0" marB="0"/>
                </a:tc>
                <a:tc>
                  <a:txBody>
                    <a:bodyPr/>
                    <a:lstStyle/>
                    <a:p>
                      <a:pPr algn="just">
                        <a:spcAft>
                          <a:spcPts val="0"/>
                        </a:spcAft>
                        <a:tabLst>
                          <a:tab pos="630555" algn="l"/>
                        </a:tabLst>
                      </a:pPr>
                      <a:r>
                        <a:rPr lang="lt-LT" sz="1000">
                          <a:effectLst/>
                          <a:latin typeface="Times New Roman" panose="02020603050405020304" pitchFamily="18" charset="0"/>
                          <a:cs typeface="Times New Roman" panose="02020603050405020304" pitchFamily="18" charset="0"/>
                        </a:rPr>
                        <a:t>Kuriant priemones ar vykdant veiklas naudotis savanorės ir mokytojos padėjėjos pagalba.</a:t>
                      </a:r>
                    </a:p>
                    <a:p>
                      <a:pPr algn="just">
                        <a:spcAft>
                          <a:spcPts val="0"/>
                        </a:spcAft>
                      </a:pPr>
                      <a:r>
                        <a:rPr lang="lt-LT" sz="1000" kern="1800">
                          <a:effectLst/>
                          <a:latin typeface="Times New Roman" panose="02020603050405020304" pitchFamily="18" charset="0"/>
                          <a:cs typeface="Times New Roman" panose="02020603050405020304" pitchFamily="18" charset="0"/>
                        </a:rPr>
                        <a:t> </a:t>
                      </a:r>
                      <a:endParaRPr lang="lt-L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036" marR="22036" marT="0" marB="0"/>
                </a:tc>
                <a:tc>
                  <a:txBody>
                    <a:bodyPr/>
                    <a:lstStyle/>
                    <a:p>
                      <a:pPr algn="just">
                        <a:spcAft>
                          <a:spcPts val="0"/>
                        </a:spcAft>
                      </a:pPr>
                      <a:r>
                        <a:rPr lang="lt-LT" sz="1000" kern="1800">
                          <a:effectLst/>
                          <a:latin typeface="Times New Roman" panose="02020603050405020304" pitchFamily="18" charset="0"/>
                          <a:cs typeface="Times New Roman" panose="02020603050405020304" pitchFamily="18" charset="0"/>
                        </a:rPr>
                        <a:t>Savanorių, kaip jaunosios kartos atstovų, kurie įvaldę IT technologijas, gebėjimai padės ruošiant aktyvias, interaktyvias veiklas, joms priemones, tokiu būdu motyvuos vaikus ieškoti, sužinoti, išgirsti.</a:t>
                      </a:r>
                      <a:endParaRPr lang="lt-L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036" marR="22036" marT="0" marB="0"/>
                </a:tc>
                <a:tc>
                  <a:txBody>
                    <a:bodyPr/>
                    <a:lstStyle/>
                    <a:p>
                      <a:pPr algn="just">
                        <a:spcAft>
                          <a:spcPts val="0"/>
                        </a:spcAft>
                      </a:pPr>
                      <a:r>
                        <a:rPr lang="lt-LT" sz="1000" kern="1800">
                          <a:effectLst/>
                          <a:latin typeface="Times New Roman" panose="02020603050405020304" pitchFamily="18" charset="0"/>
                          <a:cs typeface="Times New Roman" panose="02020603050405020304" pitchFamily="18" charset="0"/>
                        </a:rPr>
                        <a:t>2022 m.</a:t>
                      </a:r>
                      <a:endParaRPr lang="lt-L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036" marR="22036" marT="0" marB="0"/>
                </a:tc>
                <a:tc>
                  <a:txBody>
                    <a:bodyPr/>
                    <a:lstStyle/>
                    <a:p>
                      <a:pPr algn="just">
                        <a:spcAft>
                          <a:spcPts val="0"/>
                        </a:spcAft>
                      </a:pPr>
                      <a:r>
                        <a:rPr lang="lt-LT" sz="1000" kern="1800" dirty="0">
                          <a:effectLst/>
                          <a:latin typeface="Times New Roman" panose="02020603050405020304" pitchFamily="18" charset="0"/>
                          <a:cs typeface="Times New Roman" panose="02020603050405020304" pitchFamily="18" charset="0"/>
                        </a:rPr>
                        <a:t>Mokytojos</a:t>
                      </a:r>
                      <a:endParaRPr lang="lt-L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036" marR="22036" marT="0" marB="0"/>
                </a:tc>
                <a:extLst>
                  <a:ext uri="{0D108BD9-81ED-4DB2-BD59-A6C34878D82A}">
                    <a16:rowId xmlns:a16="http://schemas.microsoft.com/office/drawing/2014/main" val="556182738"/>
                  </a:ext>
                </a:extLst>
              </a:tr>
              <a:tr h="856509">
                <a:tc>
                  <a:txBody>
                    <a:bodyPr/>
                    <a:lstStyle/>
                    <a:p>
                      <a:pPr algn="just">
                        <a:spcAft>
                          <a:spcPts val="0"/>
                        </a:spcAft>
                      </a:pPr>
                      <a:r>
                        <a:rPr lang="lt-LT" sz="1000" kern="1800" dirty="0">
                          <a:effectLst/>
                          <a:latin typeface="Times New Roman" panose="02020603050405020304" pitchFamily="18" charset="0"/>
                          <a:cs typeface="Times New Roman" panose="02020603050405020304" pitchFamily="18" charset="0"/>
                        </a:rPr>
                        <a:t>6.</a:t>
                      </a:r>
                      <a:endParaRPr lang="lt-L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036" marR="22036" marT="0" marB="0"/>
                </a:tc>
                <a:tc>
                  <a:txBody>
                    <a:bodyPr/>
                    <a:lstStyle/>
                    <a:p>
                      <a:pPr algn="just">
                        <a:spcAft>
                          <a:spcPts val="0"/>
                        </a:spcAft>
                        <a:tabLst>
                          <a:tab pos="630555" algn="l"/>
                        </a:tabLst>
                      </a:pPr>
                      <a:r>
                        <a:rPr lang="lt-LT" sz="1000" dirty="0">
                          <a:effectLst/>
                          <a:latin typeface="Times New Roman" panose="02020603050405020304" pitchFamily="18" charset="0"/>
                          <a:cs typeface="Times New Roman" panose="02020603050405020304" pitchFamily="18" charset="0"/>
                        </a:rPr>
                        <a:t>Ugdomąsias veiklas perkelti į verslo organizacijas, kultūros įstaigas (biblioteką, gaisrinę, muziejų, „Deltrian UAB“, „Skalsa“, kepyklėlę.</a:t>
                      </a:r>
                    </a:p>
                  </a:txBody>
                  <a:tcPr marL="22036" marR="22036" marT="0" marB="0"/>
                </a:tc>
                <a:tc>
                  <a:txBody>
                    <a:bodyPr/>
                    <a:lstStyle/>
                    <a:p>
                      <a:pPr algn="just">
                        <a:spcAft>
                          <a:spcPts val="0"/>
                        </a:spcAft>
                      </a:pPr>
                      <a:r>
                        <a:rPr lang="en-US" sz="1000" dirty="0" err="1">
                          <a:effectLst/>
                          <a:latin typeface="Times New Roman" panose="02020603050405020304" pitchFamily="18" charset="0"/>
                          <a:cs typeface="Times New Roman" panose="02020603050405020304" pitchFamily="18" charset="0"/>
                        </a:rPr>
                        <a:t>Mokydamiesi</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netradicinėse</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aplinkose</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kitose</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erdvėse</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vaikai</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įgaus</a:t>
                      </a:r>
                      <a:r>
                        <a:rPr lang="en-US" sz="1000" dirty="0">
                          <a:effectLst/>
                          <a:latin typeface="Times New Roman" panose="02020603050405020304" pitchFamily="18" charset="0"/>
                          <a:cs typeface="Times New Roman" panose="02020603050405020304" pitchFamily="18" charset="0"/>
                        </a:rPr>
                        <a:t> ne </a:t>
                      </a:r>
                      <a:r>
                        <a:rPr lang="en-US" sz="1000" dirty="0" err="1">
                          <a:effectLst/>
                          <a:latin typeface="Times New Roman" panose="02020603050405020304" pitchFamily="18" charset="0"/>
                          <a:cs typeface="Times New Roman" panose="02020603050405020304" pitchFamily="18" charset="0"/>
                        </a:rPr>
                        <a:t>tik</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teorinių</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žinių</a:t>
                      </a:r>
                      <a:r>
                        <a:rPr lang="en-US" sz="1000" dirty="0">
                          <a:effectLst/>
                          <a:latin typeface="Times New Roman" panose="02020603050405020304" pitchFamily="18" charset="0"/>
                          <a:cs typeface="Times New Roman" panose="02020603050405020304" pitchFamily="18" charset="0"/>
                        </a:rPr>
                        <a:t>, bet </a:t>
                      </a:r>
                      <a:r>
                        <a:rPr lang="en-US" sz="1000" dirty="0" err="1">
                          <a:effectLst/>
                          <a:latin typeface="Times New Roman" panose="02020603050405020304" pitchFamily="18" charset="0"/>
                          <a:cs typeface="Times New Roman" panose="02020603050405020304" pitchFamily="18" charset="0"/>
                        </a:rPr>
                        <a:t>ir</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gyvenimiškos</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patirties</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Už</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mokyklos</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sienų</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gimsta</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iššūkiai</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kuriuos</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įveikti</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tenka</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savarankiškai</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taip</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atsiranda</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įgūdžiai</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reikalingi</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vystantis</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visavertei</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asmenybei</a:t>
                      </a:r>
                      <a:r>
                        <a:rPr lang="en-US" sz="1000" dirty="0">
                          <a:effectLst/>
                          <a:latin typeface="Times New Roman" panose="02020603050405020304" pitchFamily="18" charset="0"/>
                          <a:cs typeface="Times New Roman" panose="02020603050405020304" pitchFamily="18" charset="0"/>
                        </a:rPr>
                        <a:t>.</a:t>
                      </a:r>
                      <a:endParaRPr lang="lt-L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036" marR="22036" marT="0" marB="0"/>
                </a:tc>
                <a:tc>
                  <a:txBody>
                    <a:bodyPr/>
                    <a:lstStyle/>
                    <a:p>
                      <a:pPr algn="just">
                        <a:spcAft>
                          <a:spcPts val="0"/>
                        </a:spcAft>
                      </a:pPr>
                      <a:r>
                        <a:rPr lang="lt-LT" sz="1000" kern="1800" dirty="0">
                          <a:effectLst/>
                          <a:latin typeface="Times New Roman" panose="02020603050405020304" pitchFamily="18" charset="0"/>
                          <a:cs typeface="Times New Roman" panose="02020603050405020304" pitchFamily="18" charset="0"/>
                        </a:rPr>
                        <a:t>Tolesniame ugdyme.</a:t>
                      </a:r>
                      <a:endParaRPr lang="lt-L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036" marR="22036" marT="0" marB="0"/>
                </a:tc>
                <a:tc>
                  <a:txBody>
                    <a:bodyPr/>
                    <a:lstStyle/>
                    <a:p>
                      <a:pPr algn="just">
                        <a:spcAft>
                          <a:spcPts val="0"/>
                        </a:spcAft>
                      </a:pPr>
                      <a:r>
                        <a:rPr lang="lt-LT" sz="1000" kern="1800" dirty="0">
                          <a:effectLst/>
                          <a:latin typeface="Times New Roman" panose="02020603050405020304" pitchFamily="18" charset="0"/>
                          <a:cs typeface="Times New Roman" panose="02020603050405020304" pitchFamily="18" charset="0"/>
                        </a:rPr>
                        <a:t>Mokytojos</a:t>
                      </a:r>
                      <a:endParaRPr lang="lt-L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036" marR="22036" marT="0" marB="0"/>
                </a:tc>
                <a:extLst>
                  <a:ext uri="{0D108BD9-81ED-4DB2-BD59-A6C34878D82A}">
                    <a16:rowId xmlns:a16="http://schemas.microsoft.com/office/drawing/2014/main" val="3592759106"/>
                  </a:ext>
                </a:extLst>
              </a:tr>
            </a:tbl>
          </a:graphicData>
        </a:graphic>
      </p:graphicFrame>
    </p:spTree>
    <p:extLst>
      <p:ext uri="{BB962C8B-B14F-4D97-AF65-F5344CB8AC3E}">
        <p14:creationId xmlns:p14="http://schemas.microsoft.com/office/powerpoint/2010/main" val="2772587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27359-94BE-41B6-9811-C3443633FB8D}"/>
              </a:ext>
            </a:extLst>
          </p:cNvPr>
          <p:cNvSpPr>
            <a:spLocks noGrp="1"/>
          </p:cNvSpPr>
          <p:nvPr>
            <p:ph type="title"/>
          </p:nvPr>
        </p:nvSpPr>
        <p:spPr/>
        <p:txBody>
          <a:bodyPr>
            <a:normAutofit/>
          </a:bodyPr>
          <a:lstStyle/>
          <a:p>
            <a:pPr algn="ctr"/>
            <a:r>
              <a:rPr lang="lt-LT" sz="3200" b="1" dirty="0">
                <a:latin typeface="Times New Roman" panose="02020603050405020304" pitchFamily="18" charset="0"/>
                <a:cs typeface="Times New Roman" panose="02020603050405020304" pitchFamily="18" charset="0"/>
              </a:rPr>
              <a:t>DARBO PLANO PAGAL VIDAUS VEIKLOS KOKYBĖS ĮSIVERTINIMO GRUPĖS PATEIKTAS REKOMENDACIJAS ĮGYVENDINIMO ATASKAITA </a:t>
            </a:r>
            <a:endParaRPr lang="lt-LT" sz="3200" dirty="0"/>
          </a:p>
        </p:txBody>
      </p:sp>
      <p:sp>
        <p:nvSpPr>
          <p:cNvPr id="3" name="Content Placeholder 2">
            <a:extLst>
              <a:ext uri="{FF2B5EF4-FFF2-40B4-BE49-F238E27FC236}">
                <a16:creationId xmlns:a16="http://schemas.microsoft.com/office/drawing/2014/main" id="{A6B1B94F-A9D8-4C86-A9C6-C4E6515E50BA}"/>
              </a:ext>
            </a:extLst>
          </p:cNvPr>
          <p:cNvSpPr>
            <a:spLocks noGrp="1"/>
          </p:cNvSpPr>
          <p:nvPr>
            <p:ph idx="1"/>
          </p:nvPr>
        </p:nvSpPr>
        <p:spPr/>
        <p:txBody>
          <a:bodyPr>
            <a:normAutofit fontScale="62500" lnSpcReduction="20000"/>
          </a:bodyPr>
          <a:lstStyle/>
          <a:p>
            <a:r>
              <a:rPr lang="lt-LT" sz="2300" dirty="0">
                <a:latin typeface="Times New Roman" panose="02020603050405020304" pitchFamily="18" charset="0"/>
                <a:cs typeface="Times New Roman" panose="02020603050405020304" pitchFamily="18" charset="0"/>
              </a:rPr>
              <a:t>Įgyvendinant Skuodo rajono Mosėdžio vaikų lopšelio-darželio veiklos kokybės tobulinimo planą, buvo atlikti tokie darbai: </a:t>
            </a:r>
          </a:p>
          <a:p>
            <a:r>
              <a:rPr lang="lt-LT" sz="2300" dirty="0">
                <a:latin typeface="Times New Roman" panose="02020603050405020304" pitchFamily="18" charset="0"/>
                <a:cs typeface="Times New Roman" panose="02020603050405020304" pitchFamily="18" charset="0"/>
              </a:rPr>
              <a:t>1. Įsigytos priemonės, reikalingos tyrinėjimo ir eksperimentavimo veikloms, rekomenduojamoms dirbant pagal ikimokyklinę programą „Žaismė ir atradimai“. </a:t>
            </a:r>
          </a:p>
          <a:p>
            <a:r>
              <a:rPr lang="lt-LT" sz="2300" dirty="0">
                <a:latin typeface="Times New Roman" panose="02020603050405020304" pitchFamily="18" charset="0"/>
                <a:cs typeface="Times New Roman" panose="02020603050405020304" pitchFamily="18" charset="0"/>
              </a:rPr>
              <a:t>2. Pastatyta lauko virtuvėlė bei parduotuvė STEAM veikloms lauke. Planuojama įrengti kitas erdves tyrinėjimams ir eksperimentavimui. </a:t>
            </a:r>
          </a:p>
          <a:p>
            <a:r>
              <a:rPr lang="lt-LT" sz="2300" dirty="0">
                <a:latin typeface="Times New Roman" panose="02020603050405020304" pitchFamily="18" charset="0"/>
                <a:cs typeface="Times New Roman" panose="02020603050405020304" pitchFamily="18" charset="0"/>
              </a:rPr>
              <a:t>3. Relaksacinėms erdvėms grupėse nupirkti papildomi sėdmaišiai, akvariumai su žuvytėmis. </a:t>
            </a:r>
          </a:p>
          <a:p>
            <a:r>
              <a:rPr lang="lt-LT" sz="2300" dirty="0">
                <a:latin typeface="Times New Roman" panose="02020603050405020304" pitchFamily="18" charset="0"/>
                <a:cs typeface="Times New Roman" panose="02020603050405020304" pitchFamily="18" charset="0"/>
              </a:rPr>
              <a:t>4. Teminiuose planuose daugiau fiksuojama darbų grupelėse. </a:t>
            </a:r>
          </a:p>
          <a:p>
            <a:r>
              <a:rPr lang="lt-LT" sz="2300" dirty="0">
                <a:latin typeface="Times New Roman" panose="02020603050405020304" pitchFamily="18" charset="0"/>
                <a:cs typeface="Times New Roman" panose="02020603050405020304" pitchFamily="18" charset="0"/>
              </a:rPr>
              <a:t>5. 2021-2022 metais darželyje savanoriavo 2 savanoriai, mokytojoms talkino ruošiantis įvairioms veikloms, gaminant mokomąsias priemones. </a:t>
            </a:r>
          </a:p>
          <a:p>
            <a:r>
              <a:rPr lang="lt-LT" sz="2300" dirty="0">
                <a:latin typeface="Times New Roman" panose="02020603050405020304" pitchFamily="18" charset="0"/>
                <a:cs typeface="Times New Roman" panose="02020603050405020304" pitchFamily="18" charset="0"/>
              </a:rPr>
              <a:t>6. Siekiant gerinti ugdymo(si) kokybę, išplečiant vaiko patirtinio ugdymosi galimybes, aktyviai išnaudotos aplinkos už įstaigos ribų. Vaikai apžiūrinėjo gimtąjį miestelį, lankė jame esančias įstaigas, verslo įmones, ūkininkus ir susipažino su jų darbo ypatumais, lankė rajono lankytinas vietas, buvo išvykę į Kretingos rajoną Juodupėnus ir dalyvavome bendruomenės renginyje, į Plungę VŠĮ „Priglaustukas“, Kretingos muziejų ir dalyvavo edukacijose, Klaipėdos Jūrų muziejaus delfiniariumą </a:t>
            </a:r>
          </a:p>
          <a:p>
            <a:endParaRPr lang="lt-LT" dirty="0"/>
          </a:p>
        </p:txBody>
      </p:sp>
    </p:spTree>
    <p:extLst>
      <p:ext uri="{BB962C8B-B14F-4D97-AF65-F5344CB8AC3E}">
        <p14:creationId xmlns:p14="http://schemas.microsoft.com/office/powerpoint/2010/main" val="1498467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F3160-9C05-4E1E-A98C-B6D8DC27AEC6}"/>
              </a:ext>
            </a:extLst>
          </p:cNvPr>
          <p:cNvSpPr>
            <a:spLocks noGrp="1"/>
          </p:cNvSpPr>
          <p:nvPr>
            <p:ph type="title"/>
          </p:nvPr>
        </p:nvSpPr>
        <p:spPr/>
        <p:txBody>
          <a:bodyPr/>
          <a:lstStyle/>
          <a:p>
            <a:pPr algn="ctr"/>
            <a:r>
              <a:rPr lang="lt-LT" dirty="0">
                <a:latin typeface="Microsoft Sans Serif" panose="020B0604020202020204" pitchFamily="34" charset="0"/>
                <a:ea typeface="Microsoft Sans Serif" panose="020B0604020202020204" pitchFamily="34" charset="0"/>
                <a:cs typeface="Microsoft Sans Serif" panose="020B0604020202020204" pitchFamily="34" charset="0"/>
              </a:rPr>
              <a:t>Plačiojo audito išvados</a:t>
            </a:r>
          </a:p>
        </p:txBody>
      </p:sp>
      <p:sp>
        <p:nvSpPr>
          <p:cNvPr id="3" name="Content Placeholder 2">
            <a:extLst>
              <a:ext uri="{FF2B5EF4-FFF2-40B4-BE49-F238E27FC236}">
                <a16:creationId xmlns:a16="http://schemas.microsoft.com/office/drawing/2014/main" id="{D3A331C9-FA0F-40C7-8EDB-13AB752ED48A}"/>
              </a:ext>
            </a:extLst>
          </p:cNvPr>
          <p:cNvSpPr>
            <a:spLocks noGrp="1"/>
          </p:cNvSpPr>
          <p:nvPr>
            <p:ph idx="1"/>
          </p:nvPr>
        </p:nvSpPr>
        <p:spPr/>
        <p:txBody>
          <a:bodyPr/>
          <a:lstStyle/>
          <a:p>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Atliekant</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Platųjį“vidaus</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auditą</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buvo</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įvertintos</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6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veiklos</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sritys</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turinčios</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įtakos</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ugdymo</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kokybei</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ir</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bendrai</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lopšelio</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lt-LT" sz="32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darželio</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veiklai</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lkimokyklinio</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ugdymo</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istaigos</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bendruomenei</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pateikta</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lt-LT" sz="3200" dirty="0">
                <a:latin typeface="Microsoft Sans Serif" panose="020B0604020202020204" pitchFamily="34" charset="0"/>
                <a:ea typeface="Microsoft Sans Serif" panose="020B0604020202020204" pitchFamily="34" charset="0"/>
                <a:cs typeface="Microsoft Sans Serif" panose="020B0604020202020204" pitchFamily="34" charset="0"/>
              </a:rPr>
              <a:t>ir užpildyta</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19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vertinimo</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anketų</a:t>
            </a:r>
            <a:r>
              <a:rPr lang="lt-LT" sz="32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sz="32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lt-LT" dirty="0"/>
          </a:p>
        </p:txBody>
      </p:sp>
    </p:spTree>
    <p:extLst>
      <p:ext uri="{BB962C8B-B14F-4D97-AF65-F5344CB8AC3E}">
        <p14:creationId xmlns:p14="http://schemas.microsoft.com/office/powerpoint/2010/main" val="759120611"/>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53B88-A6D8-4998-96B0-11B78A8DAC93}"/>
              </a:ext>
            </a:extLst>
          </p:cNvPr>
          <p:cNvSpPr>
            <a:spLocks noGrp="1"/>
          </p:cNvSpPr>
          <p:nvPr>
            <p:ph type="title"/>
          </p:nvPr>
        </p:nvSpPr>
        <p:spPr/>
        <p:txBody>
          <a:bodyPr/>
          <a:lstStyle/>
          <a:p>
            <a:pPr algn="ctr"/>
            <a:r>
              <a:rPr lang="lt-LT" dirty="0">
                <a:latin typeface="Microsoft Sans Serif" panose="020B0604020202020204" pitchFamily="34" charset="0"/>
                <a:ea typeface="Microsoft Sans Serif" panose="020B0604020202020204" pitchFamily="34" charset="0"/>
                <a:cs typeface="Microsoft Sans Serif" panose="020B0604020202020204" pitchFamily="34" charset="0"/>
              </a:rPr>
              <a:t>Veiklos sričių įvertinimai</a:t>
            </a:r>
          </a:p>
        </p:txBody>
      </p:sp>
      <p:sp>
        <p:nvSpPr>
          <p:cNvPr id="3" name="Content Placeholder 2">
            <a:extLst>
              <a:ext uri="{FF2B5EF4-FFF2-40B4-BE49-F238E27FC236}">
                <a16:creationId xmlns:a16="http://schemas.microsoft.com/office/drawing/2014/main" id="{27DAED6C-533D-477E-92B6-5B64A1C1377C}"/>
              </a:ext>
            </a:extLst>
          </p:cNvPr>
          <p:cNvSpPr>
            <a:spLocks noGrp="1"/>
          </p:cNvSpPr>
          <p:nvPr>
            <p:ph idx="1"/>
          </p:nvPr>
        </p:nvSpPr>
        <p:spPr/>
        <p:txBody>
          <a:bodyPr/>
          <a:lstStyle/>
          <a:p>
            <a:r>
              <a:rPr lang="lt-LT" b="1" dirty="0">
                <a:latin typeface="Microsoft Sans Serif" panose="020B0604020202020204" pitchFamily="34" charset="0"/>
                <a:ea typeface="Microsoft Sans Serif" panose="020B0604020202020204" pitchFamily="34" charset="0"/>
                <a:cs typeface="Microsoft Sans Serif" panose="020B0604020202020204" pitchFamily="34" charset="0"/>
              </a:rPr>
              <a:t>1 Etosas:                       2 Vaiko ugdymas ir ugdymasis:   3 Vaiko ugdymosi pasiekimai</a:t>
            </a:r>
          </a:p>
          <a:p>
            <a:r>
              <a:rPr lang="lt-LT" dirty="0">
                <a:latin typeface="Microsoft Sans Serif" panose="020B0604020202020204" pitchFamily="34" charset="0"/>
                <a:ea typeface="Microsoft Sans Serif" panose="020B0604020202020204" pitchFamily="34" charset="0"/>
                <a:cs typeface="Microsoft Sans Serif" panose="020B0604020202020204" pitchFamily="34" charset="0"/>
              </a:rPr>
              <a:t>Visiškai sutinku – 50%                          43%                                                34% </a:t>
            </a:r>
          </a:p>
          <a:p>
            <a:r>
              <a:rPr lang="lt-LT" dirty="0">
                <a:latin typeface="Microsoft Sans Serif" panose="020B0604020202020204" pitchFamily="34" charset="0"/>
                <a:ea typeface="Microsoft Sans Serif" panose="020B0604020202020204" pitchFamily="34" charset="0"/>
                <a:cs typeface="Microsoft Sans Serif" panose="020B0604020202020204" pitchFamily="34" charset="0"/>
              </a:rPr>
              <a:t>Ko gero sutinku – 41%                          42%                                                36% </a:t>
            </a:r>
          </a:p>
          <a:p>
            <a:r>
              <a:rPr lang="lt-LT" dirty="0">
                <a:latin typeface="Microsoft Sans Serif" panose="020B0604020202020204" pitchFamily="34" charset="0"/>
                <a:ea typeface="Microsoft Sans Serif" panose="020B0604020202020204" pitchFamily="34" charset="0"/>
                <a:cs typeface="Microsoft Sans Serif" panose="020B0604020202020204" pitchFamily="34" charset="0"/>
              </a:rPr>
              <a:t>Ko gero nesutinku – 7%                         7%                                                  3% </a:t>
            </a:r>
          </a:p>
          <a:p>
            <a:r>
              <a:rPr lang="lt-LT" dirty="0">
                <a:latin typeface="Microsoft Sans Serif" panose="020B0604020202020204" pitchFamily="34" charset="0"/>
                <a:ea typeface="Microsoft Sans Serif" panose="020B0604020202020204" pitchFamily="34" charset="0"/>
                <a:cs typeface="Microsoft Sans Serif" panose="020B0604020202020204" pitchFamily="34" charset="0"/>
              </a:rPr>
              <a:t>Visiškai nesutinku – 0%                          0%                                                  0% </a:t>
            </a:r>
          </a:p>
          <a:p>
            <a:r>
              <a:rPr lang="lt-LT" sz="3200" b="1" dirty="0">
                <a:latin typeface="Microsoft Sans Serif" panose="020B0604020202020204" pitchFamily="34" charset="0"/>
                <a:ea typeface="Microsoft Sans Serif" panose="020B0604020202020204" pitchFamily="34" charset="0"/>
                <a:cs typeface="Microsoft Sans Serif" panose="020B0604020202020204" pitchFamily="34" charset="0"/>
              </a:rPr>
              <a:t>3 lygis</a:t>
            </a:r>
          </a:p>
        </p:txBody>
      </p:sp>
    </p:spTree>
    <p:extLst>
      <p:ext uri="{BB962C8B-B14F-4D97-AF65-F5344CB8AC3E}">
        <p14:creationId xmlns:p14="http://schemas.microsoft.com/office/powerpoint/2010/main" val="629597979"/>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13A46-21D8-4046-B099-3CFCF1F4E566}"/>
              </a:ext>
            </a:extLst>
          </p:cNvPr>
          <p:cNvSpPr>
            <a:spLocks noGrp="1"/>
          </p:cNvSpPr>
          <p:nvPr>
            <p:ph type="title"/>
          </p:nvPr>
        </p:nvSpPr>
        <p:spPr/>
        <p:txBody>
          <a:bodyPr/>
          <a:lstStyle/>
          <a:p>
            <a:pPr algn="ctr"/>
            <a:r>
              <a:rPr lang="lt-LT" dirty="0">
                <a:latin typeface="Microsoft Sans Serif" panose="020B0604020202020204" pitchFamily="34" charset="0"/>
                <a:ea typeface="Microsoft Sans Serif" panose="020B0604020202020204" pitchFamily="34" charset="0"/>
                <a:cs typeface="Microsoft Sans Serif" panose="020B0604020202020204" pitchFamily="34" charset="0"/>
              </a:rPr>
              <a:t>Veiklos sričių įvertinimai</a:t>
            </a:r>
            <a:endParaRPr lang="lt-LT" dirty="0"/>
          </a:p>
        </p:txBody>
      </p:sp>
      <p:sp>
        <p:nvSpPr>
          <p:cNvPr id="3" name="Content Placeholder 2">
            <a:extLst>
              <a:ext uri="{FF2B5EF4-FFF2-40B4-BE49-F238E27FC236}">
                <a16:creationId xmlns:a16="http://schemas.microsoft.com/office/drawing/2014/main" id="{D92FC82C-D603-4634-B490-3E103CAA926E}"/>
              </a:ext>
            </a:extLst>
          </p:cNvPr>
          <p:cNvSpPr>
            <a:spLocks noGrp="1"/>
          </p:cNvSpPr>
          <p:nvPr>
            <p:ph idx="1"/>
          </p:nvPr>
        </p:nvSpPr>
        <p:spPr/>
        <p:txBody>
          <a:bodyPr/>
          <a:lstStyle/>
          <a:p>
            <a:r>
              <a:rPr lang="lt-LT" b="1" dirty="0">
                <a:latin typeface="Microsoft Sans Serif" panose="020B0604020202020204" pitchFamily="34" charset="0"/>
                <a:ea typeface="Microsoft Sans Serif" panose="020B0604020202020204" pitchFamily="34" charset="0"/>
                <a:cs typeface="Microsoft Sans Serif" panose="020B0604020202020204" pitchFamily="34" charset="0"/>
              </a:rPr>
              <a:t>4 Parama ir pagalba vaikui              5 Ištekliai                                6 Mokyklos valdymas</a:t>
            </a:r>
          </a:p>
          <a:p>
            <a:r>
              <a:rPr lang="lt-LT" dirty="0">
                <a:latin typeface="Microsoft Sans Serif" panose="020B0604020202020204" pitchFamily="34" charset="0"/>
                <a:ea typeface="Microsoft Sans Serif" panose="020B0604020202020204" pitchFamily="34" charset="0"/>
                <a:cs typeface="Microsoft Sans Serif" panose="020B0604020202020204" pitchFamily="34" charset="0"/>
              </a:rPr>
              <a:t>Visiškai sutinku – 26%                          47%                                                53% </a:t>
            </a:r>
          </a:p>
          <a:p>
            <a:r>
              <a:rPr lang="lt-LT" dirty="0">
                <a:latin typeface="Microsoft Sans Serif" panose="020B0604020202020204" pitchFamily="34" charset="0"/>
                <a:ea typeface="Microsoft Sans Serif" panose="020B0604020202020204" pitchFamily="34" charset="0"/>
                <a:cs typeface="Microsoft Sans Serif" panose="020B0604020202020204" pitchFamily="34" charset="0"/>
              </a:rPr>
              <a:t>Ko gero sutinku – 61%                          36%                                                35% </a:t>
            </a:r>
          </a:p>
          <a:p>
            <a:r>
              <a:rPr lang="lt-LT" dirty="0">
                <a:latin typeface="Microsoft Sans Serif" panose="020B0604020202020204" pitchFamily="34" charset="0"/>
                <a:ea typeface="Microsoft Sans Serif" panose="020B0604020202020204" pitchFamily="34" charset="0"/>
                <a:cs typeface="Microsoft Sans Serif" panose="020B0604020202020204" pitchFamily="34" charset="0"/>
              </a:rPr>
              <a:t>Ko gero nesutinku – 5%                        </a:t>
            </a:r>
            <a:r>
              <a:rPr lang="lt-LT" dirty="0">
                <a:solidFill>
                  <a:srgbClr val="C00000"/>
                </a:solidFill>
                <a:latin typeface="Microsoft Sans Serif" panose="020B0604020202020204" pitchFamily="34" charset="0"/>
                <a:ea typeface="Microsoft Sans Serif" panose="020B0604020202020204" pitchFamily="34" charset="0"/>
                <a:cs typeface="Microsoft Sans Serif" panose="020B0604020202020204" pitchFamily="34" charset="0"/>
              </a:rPr>
              <a:t>15%                                                 </a:t>
            </a:r>
            <a:r>
              <a:rPr lang="lt-LT" dirty="0">
                <a:latin typeface="Microsoft Sans Serif" panose="020B0604020202020204" pitchFamily="34" charset="0"/>
                <a:ea typeface="Microsoft Sans Serif" panose="020B0604020202020204" pitchFamily="34" charset="0"/>
                <a:cs typeface="Microsoft Sans Serif" panose="020B0604020202020204" pitchFamily="34" charset="0"/>
              </a:rPr>
              <a:t>7% </a:t>
            </a:r>
          </a:p>
          <a:p>
            <a:r>
              <a:rPr lang="lt-LT" dirty="0">
                <a:latin typeface="Microsoft Sans Serif" panose="020B0604020202020204" pitchFamily="34" charset="0"/>
                <a:ea typeface="Microsoft Sans Serif" panose="020B0604020202020204" pitchFamily="34" charset="0"/>
                <a:cs typeface="Microsoft Sans Serif" panose="020B0604020202020204" pitchFamily="34" charset="0"/>
              </a:rPr>
              <a:t>Visiškai nesutinku – 0%                         </a:t>
            </a:r>
            <a:r>
              <a:rPr lang="lt-LT" dirty="0">
                <a:solidFill>
                  <a:srgbClr val="C00000"/>
                </a:solidFill>
                <a:latin typeface="Microsoft Sans Serif" panose="020B0604020202020204" pitchFamily="34" charset="0"/>
                <a:ea typeface="Microsoft Sans Serif" panose="020B0604020202020204" pitchFamily="34" charset="0"/>
                <a:cs typeface="Microsoft Sans Serif" panose="020B0604020202020204" pitchFamily="34" charset="0"/>
              </a:rPr>
              <a:t>1 %                                                 </a:t>
            </a:r>
            <a:r>
              <a:rPr lang="lt-LT" dirty="0">
                <a:latin typeface="Microsoft Sans Serif" panose="020B0604020202020204" pitchFamily="34" charset="0"/>
                <a:ea typeface="Microsoft Sans Serif" panose="020B0604020202020204" pitchFamily="34" charset="0"/>
                <a:cs typeface="Microsoft Sans Serif" panose="020B0604020202020204" pitchFamily="34" charset="0"/>
              </a:rPr>
              <a:t>0%</a:t>
            </a:r>
            <a:r>
              <a:rPr lang="lt-LT" dirty="0">
                <a:solidFill>
                  <a:srgbClr val="C0000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0" indent="0">
              <a:buNone/>
            </a:pPr>
            <a:r>
              <a:rPr lang="lt-LT" sz="3200" b="1" dirty="0">
                <a:latin typeface="Microsoft Sans Serif" panose="020B0604020202020204" pitchFamily="34" charset="0"/>
                <a:ea typeface="Microsoft Sans Serif" panose="020B0604020202020204" pitchFamily="34" charset="0"/>
                <a:cs typeface="Microsoft Sans Serif" panose="020B0604020202020204" pitchFamily="34" charset="0"/>
              </a:rPr>
              <a:t>     3 lygis</a:t>
            </a:r>
          </a:p>
          <a:p>
            <a:endParaRPr lang="lt-LT" b="1" dirty="0">
              <a:solidFill>
                <a:srgbClr val="C0000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222650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20DAC-94E1-4D37-AA75-508FE9DAB1CF}"/>
              </a:ext>
            </a:extLst>
          </p:cNvPr>
          <p:cNvSpPr>
            <a:spLocks noGrp="1"/>
          </p:cNvSpPr>
          <p:nvPr>
            <p:ph type="title"/>
          </p:nvPr>
        </p:nvSpPr>
        <p:spPr/>
        <p:txBody>
          <a:bodyPr/>
          <a:lstStyle/>
          <a:p>
            <a:pPr algn="ctr"/>
            <a:r>
              <a:rPr lang="lt-LT" dirty="0"/>
              <a:t>Aukščiausi įvertinimai skirti:</a:t>
            </a:r>
          </a:p>
        </p:txBody>
      </p:sp>
      <p:sp>
        <p:nvSpPr>
          <p:cNvPr id="3" name="Content Placeholder 2">
            <a:extLst>
              <a:ext uri="{FF2B5EF4-FFF2-40B4-BE49-F238E27FC236}">
                <a16:creationId xmlns:a16="http://schemas.microsoft.com/office/drawing/2014/main" id="{533FD919-2C53-419B-BB71-FBB588833405}"/>
              </a:ext>
            </a:extLst>
          </p:cNvPr>
          <p:cNvSpPr>
            <a:spLocks noGrp="1"/>
          </p:cNvSpPr>
          <p:nvPr>
            <p:ph idx="1"/>
          </p:nvPr>
        </p:nvSpPr>
        <p:spPr/>
        <p:txBody>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1.1.3.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Mokyklos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mikroklimatas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1.1.4.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Lygių</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galimybių</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suteikimas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1.1.5.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Tradicijos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6.1.2.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Vadovo</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dalyvavimas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vidaus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audite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6.3.1.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Vadovo</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profesinė</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kompetencija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6.3.2.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Mokyklos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atstovavimas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ir</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reprezentavimas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6.3.3.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Santykiai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su</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personalu</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komandų</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telkimas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lt-LT" dirty="0"/>
          </a:p>
        </p:txBody>
      </p:sp>
    </p:spTree>
    <p:extLst>
      <p:ext uri="{BB962C8B-B14F-4D97-AF65-F5344CB8AC3E}">
        <p14:creationId xmlns:p14="http://schemas.microsoft.com/office/powerpoint/2010/main" val="1670764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D3865-85CE-4C4C-9EB4-AA98F424F62B}"/>
              </a:ext>
            </a:extLst>
          </p:cNvPr>
          <p:cNvSpPr>
            <a:spLocks noGrp="1"/>
          </p:cNvSpPr>
          <p:nvPr>
            <p:ph type="title"/>
          </p:nvPr>
        </p:nvSpPr>
        <p:spPr/>
        <p:txBody>
          <a:bodyPr/>
          <a:lstStyle/>
          <a:p>
            <a:pPr algn="ctr"/>
            <a:r>
              <a:rPr lang="lt-LT" dirty="0">
                <a:latin typeface="Microsoft Sans Serif" panose="020B0604020202020204" pitchFamily="34" charset="0"/>
                <a:ea typeface="Microsoft Sans Serif" panose="020B0604020202020204" pitchFamily="34" charset="0"/>
                <a:cs typeface="Microsoft Sans Serif" panose="020B0604020202020204" pitchFamily="34" charset="0"/>
              </a:rPr>
              <a:t>Tobulintina sritis: </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5 </a:t>
            </a:r>
            <a:r>
              <a:rPr lang="en-US" b="1" dirty="0" err="1">
                <a:latin typeface="Microsoft Sans Serif" panose="020B0604020202020204" pitchFamily="34" charset="0"/>
                <a:ea typeface="Microsoft Sans Serif" panose="020B0604020202020204" pitchFamily="34" charset="0"/>
                <a:cs typeface="Microsoft Sans Serif" panose="020B0604020202020204" pitchFamily="34" charset="0"/>
              </a:rPr>
              <a:t>veiklos</a:t>
            </a:r>
            <a:r>
              <a:rPr lang="en-US"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b="1" dirty="0" err="1">
                <a:latin typeface="Microsoft Sans Serif" panose="020B0604020202020204" pitchFamily="34" charset="0"/>
                <a:ea typeface="Microsoft Sans Serif" panose="020B0604020202020204" pitchFamily="34" charset="0"/>
                <a:cs typeface="Microsoft Sans Serif" panose="020B0604020202020204" pitchFamily="34" charset="0"/>
              </a:rPr>
              <a:t>sritis</a:t>
            </a:r>
            <a:r>
              <a:rPr lang="en-US"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b="1" dirty="0" err="1">
                <a:latin typeface="Microsoft Sans Serif" panose="020B0604020202020204" pitchFamily="34" charset="0"/>
                <a:ea typeface="Microsoft Sans Serif" panose="020B0604020202020204" pitchFamily="34" charset="0"/>
                <a:cs typeface="Microsoft Sans Serif" panose="020B0604020202020204" pitchFamily="34" charset="0"/>
              </a:rPr>
              <a:t>Ištekliai</a:t>
            </a:r>
            <a:r>
              <a:rPr lang="en-US" b="1"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ontent Placeholder 2">
            <a:extLst>
              <a:ext uri="{FF2B5EF4-FFF2-40B4-BE49-F238E27FC236}">
                <a16:creationId xmlns:a16="http://schemas.microsoft.com/office/drawing/2014/main" id="{1DB1D618-E011-43C1-B35D-73382089CA2A}"/>
              </a:ext>
            </a:extLst>
          </p:cNvPr>
          <p:cNvSpPr>
            <a:spLocks noGrp="1"/>
          </p:cNvSpPr>
          <p:nvPr>
            <p:ph idx="1"/>
          </p:nvPr>
        </p:nvSpPr>
        <p:spPr/>
        <p:txBody>
          <a:bodyPr/>
          <a:lstStyle/>
          <a:p>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Veik</a:t>
            </a:r>
            <a:r>
              <a:rPr lang="lt-LT" sz="2800" b="1" dirty="0">
                <a:latin typeface="Microsoft Sans Serif" panose="020B0604020202020204" pitchFamily="34" charset="0"/>
                <a:ea typeface="Microsoft Sans Serif" panose="020B0604020202020204" pitchFamily="34" charset="0"/>
                <a:cs typeface="Microsoft Sans Serif" panose="020B0604020202020204" pitchFamily="34" charset="0"/>
              </a:rPr>
              <a:t>l</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os</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rodikliai</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5.2.1.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Veiklos</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erdvė</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ir</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jos</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būklė</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mokykloje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5.2.2.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Ugdymąsi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skatinanti</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aplinka</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5.3.1.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Finansavimas</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lt-LT" dirty="0"/>
          </a:p>
        </p:txBody>
      </p:sp>
    </p:spTree>
    <p:extLst>
      <p:ext uri="{BB962C8B-B14F-4D97-AF65-F5344CB8AC3E}">
        <p14:creationId xmlns:p14="http://schemas.microsoft.com/office/powerpoint/2010/main" val="3526221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29C0D-98DB-4A81-B268-70A3683032F4}"/>
              </a:ext>
            </a:extLst>
          </p:cNvPr>
          <p:cNvSpPr>
            <a:spLocks noGrp="1"/>
          </p:cNvSpPr>
          <p:nvPr>
            <p:ph type="title"/>
          </p:nvPr>
        </p:nvSpPr>
        <p:spPr>
          <a:xfrm>
            <a:off x="1029810" y="286603"/>
            <a:ext cx="10125870" cy="1693117"/>
          </a:xfrm>
        </p:spPr>
        <p:txBody>
          <a:bodyPr>
            <a:noAutofit/>
          </a:bodyPr>
          <a:lstStyle/>
          <a:p>
            <a:pPr algn="ctr"/>
            <a:r>
              <a:rPr lang="lt-LT" sz="4000" b="1" dirty="0">
                <a:latin typeface="Microsoft Sans Serif" panose="020B0604020202020204" pitchFamily="34" charset="0"/>
                <a:ea typeface="Microsoft Sans Serif" panose="020B0604020202020204" pitchFamily="34" charset="0"/>
                <a:cs typeface="Microsoft Sans Serif" panose="020B0604020202020204" pitchFamily="34" charset="0"/>
              </a:rPr>
              <a:t>„Giluminis“ vidaus auditas</a:t>
            </a:r>
            <a:br>
              <a:rPr lang="lt-LT" sz="4000" b="1"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3200" b="1" dirty="0">
                <a:latin typeface="Microsoft Sans Serif" panose="020B0604020202020204" pitchFamily="34" charset="0"/>
                <a:ea typeface="Microsoft Sans Serif" panose="020B0604020202020204" pitchFamily="34" charset="0"/>
                <a:cs typeface="Microsoft Sans Serif" panose="020B0604020202020204" pitchFamily="34" charset="0"/>
              </a:rPr>
              <a:t>5.2. </a:t>
            </a:r>
            <a:r>
              <a:rPr lang="en-US" sz="3200" b="1" dirty="0" err="1">
                <a:latin typeface="Microsoft Sans Serif" panose="020B0604020202020204" pitchFamily="34" charset="0"/>
                <a:ea typeface="Microsoft Sans Serif" panose="020B0604020202020204" pitchFamily="34" charset="0"/>
                <a:cs typeface="Microsoft Sans Serif" panose="020B0604020202020204" pitchFamily="34" charset="0"/>
              </a:rPr>
              <a:t>Materialinė</a:t>
            </a:r>
            <a:r>
              <a:rPr lang="en-US" sz="32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b="1" dirty="0" err="1">
                <a:latin typeface="Microsoft Sans Serif" panose="020B0604020202020204" pitchFamily="34" charset="0"/>
                <a:ea typeface="Microsoft Sans Serif" panose="020B0604020202020204" pitchFamily="34" charset="0"/>
                <a:cs typeface="Microsoft Sans Serif" panose="020B0604020202020204" pitchFamily="34" charset="0"/>
              </a:rPr>
              <a:t>Mosėdžio</a:t>
            </a:r>
            <a:r>
              <a:rPr lang="en-US" sz="32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b="1" dirty="0" err="1">
                <a:latin typeface="Microsoft Sans Serif" panose="020B0604020202020204" pitchFamily="34" charset="0"/>
                <a:ea typeface="Microsoft Sans Serif" panose="020B0604020202020204" pitchFamily="34" charset="0"/>
                <a:cs typeface="Microsoft Sans Serif" panose="020B0604020202020204" pitchFamily="34" charset="0"/>
              </a:rPr>
              <a:t>vaikų</a:t>
            </a:r>
            <a:r>
              <a:rPr lang="en-US" sz="32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b="1" dirty="0" err="1">
                <a:latin typeface="Microsoft Sans Serif" panose="020B0604020202020204" pitchFamily="34" charset="0"/>
                <a:ea typeface="Microsoft Sans Serif" panose="020B0604020202020204" pitchFamily="34" charset="0"/>
                <a:cs typeface="Microsoft Sans Serif" panose="020B0604020202020204" pitchFamily="34" charset="0"/>
              </a:rPr>
              <a:t>lopšelio</a:t>
            </a:r>
            <a:r>
              <a:rPr lang="en-US" sz="3200" b="1" dirty="0">
                <a:latin typeface="Microsoft Sans Serif" panose="020B0604020202020204" pitchFamily="34" charset="0"/>
                <a:ea typeface="Microsoft Sans Serif" panose="020B0604020202020204" pitchFamily="34" charset="0"/>
                <a:cs typeface="Microsoft Sans Serif" panose="020B0604020202020204" pitchFamily="34" charset="0"/>
              </a:rPr>
              <a:t> - </a:t>
            </a:r>
            <a:r>
              <a:rPr lang="en-US" sz="3200" b="1" dirty="0" err="1">
                <a:latin typeface="Microsoft Sans Serif" panose="020B0604020202020204" pitchFamily="34" charset="0"/>
                <a:ea typeface="Microsoft Sans Serif" panose="020B0604020202020204" pitchFamily="34" charset="0"/>
                <a:cs typeface="Microsoft Sans Serif" panose="020B0604020202020204" pitchFamily="34" charset="0"/>
              </a:rPr>
              <a:t>darželio</a:t>
            </a:r>
            <a:r>
              <a:rPr lang="en-US" sz="32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b="1" dirty="0" err="1">
                <a:latin typeface="Microsoft Sans Serif" panose="020B0604020202020204" pitchFamily="34" charset="0"/>
                <a:ea typeface="Microsoft Sans Serif" panose="020B0604020202020204" pitchFamily="34" charset="0"/>
                <a:cs typeface="Microsoft Sans Serif" panose="020B0604020202020204" pitchFamily="34" charset="0"/>
              </a:rPr>
              <a:t>aplinka</a:t>
            </a:r>
            <a:r>
              <a:rPr lang="en-US" sz="32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lt-LT"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ontent Placeholder 2">
            <a:extLst>
              <a:ext uri="{FF2B5EF4-FFF2-40B4-BE49-F238E27FC236}">
                <a16:creationId xmlns:a16="http://schemas.microsoft.com/office/drawing/2014/main" id="{69447CEA-AE40-4718-9589-AA09243237B2}"/>
              </a:ext>
            </a:extLst>
          </p:cNvPr>
          <p:cNvSpPr>
            <a:spLocks noGrp="1"/>
          </p:cNvSpPr>
          <p:nvPr>
            <p:ph idx="1"/>
          </p:nvPr>
        </p:nvSpPr>
        <p:spPr>
          <a:xfrm>
            <a:off x="843379" y="2059619"/>
            <a:ext cx="10312301" cy="3809473"/>
          </a:xfrm>
        </p:spPr>
        <p:txBody>
          <a:bodyPr>
            <a:normAutofit fontScale="70000" lnSpcReduction="20000"/>
          </a:bodyPr>
          <a:lstStyle/>
          <a:p>
            <a:pPr marL="0" indent="0">
              <a:buNone/>
            </a:pPr>
            <a:r>
              <a:rPr lang="lt-LT" dirty="0">
                <a:latin typeface="Microsoft Sans Serif" panose="020B0604020202020204" pitchFamily="34" charset="0"/>
                <a:ea typeface="Microsoft Sans Serif" panose="020B0604020202020204" pitchFamily="34" charset="0"/>
                <a:cs typeface="Microsoft Sans Serif" panose="020B0604020202020204" pitchFamily="34" charset="0"/>
              </a:rPr>
              <a:t>M</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okytojams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pateikta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11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apklausos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anketų</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9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iš</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jų</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užpildytos</a:t>
            </a:r>
            <a:r>
              <a:rPr lang="lt-LT"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dirty="0"/>
              <a:t> </a:t>
            </a:r>
            <a:r>
              <a:rPr lang="lt-LT" b="1" dirty="0">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b="1" dirty="0" err="1">
                <a:latin typeface="Microsoft Sans Serif" panose="020B0604020202020204" pitchFamily="34" charset="0"/>
                <a:ea typeface="Microsoft Sans Serif" panose="020B0604020202020204" pitchFamily="34" charset="0"/>
                <a:cs typeface="Microsoft Sans Serif" panose="020B0604020202020204" pitchFamily="34" charset="0"/>
              </a:rPr>
              <a:t>šryškėjo</a:t>
            </a:r>
            <a:r>
              <a:rPr lang="en-US"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b="1" dirty="0" err="1">
                <a:latin typeface="Microsoft Sans Serif" panose="020B0604020202020204" pitchFamily="34" charset="0"/>
                <a:ea typeface="Microsoft Sans Serif" panose="020B0604020202020204" pitchFamily="34" charset="0"/>
                <a:cs typeface="Microsoft Sans Serif" panose="020B0604020202020204" pitchFamily="34" charset="0"/>
              </a:rPr>
              <a:t>stiprioji</a:t>
            </a:r>
            <a:r>
              <a:rPr lang="en-US"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b="1" dirty="0" err="1">
                <a:latin typeface="Microsoft Sans Serif" panose="020B0604020202020204" pitchFamily="34" charset="0"/>
                <a:ea typeface="Microsoft Sans Serif" panose="020B0604020202020204" pitchFamily="34" charset="0"/>
                <a:cs typeface="Microsoft Sans Serif" panose="020B0604020202020204" pitchFamily="34" charset="0"/>
              </a:rPr>
              <a:t>sritis</a:t>
            </a:r>
            <a:r>
              <a:rPr lang="en-US" b="1" dirty="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lt-LT"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Font typeface="+mj-lt"/>
              <a:buAutoNum type="arabicPeriod"/>
            </a:pP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Mokytojai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naudoja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įvairias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priemones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savo</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veiklose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žemėlapius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kamuolius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paveikslus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ir</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kt.)</a:t>
            </a:r>
            <a:endParaRPr lang="lt-LT"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Font typeface="+mj-lt"/>
              <a:buAutoNum type="arabicPeriod"/>
            </a:pP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Didžioji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dalis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(net 89</a:t>
            </a:r>
            <a:r>
              <a:rPr lang="lt-LT" dirty="0">
                <a:latin typeface="Microsoft Sans Serif" panose="020B0604020202020204" pitchFamily="34" charset="0"/>
                <a:ea typeface="Microsoft Sans Serif" panose="020B0604020202020204" pitchFamily="34" charset="0"/>
                <a:cs typeface="Microsoft Sans Serif" panose="020B0604020202020204" pitchFamily="34" charset="0"/>
              </a:rPr>
              <a:t> proc.</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mokytojų</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patys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kuria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priemones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Font typeface="+mj-lt"/>
              <a:buAutoNum type="arabicPeriod"/>
            </a:pP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Mokytojai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džiaugiasi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kad</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bendruomenės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nariams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sekasi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kurti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erdves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šventėms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Font typeface="+mj-lt"/>
              <a:buAutoNum type="arabicPeriod"/>
            </a:pP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Darželis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jaukus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ir</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tvarkingas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Font typeface="+mj-lt"/>
              <a:buAutoNum type="arabicPeriod"/>
            </a:pP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Visi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mokytojai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eksponuoja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vaikų</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darbus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grupėse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dauguma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darbeliais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puošia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ir</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bendras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darželio</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erdves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Font typeface="+mj-lt"/>
              <a:buAutoNum type="arabicPeriod"/>
            </a:pP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Mokytojai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naudojasi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darželio</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teritorija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ugdymui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kai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kurias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veiklas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veda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darželio</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kieme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Font typeface="+mj-lt"/>
              <a:buAutoNum type="arabicPeriod"/>
            </a:pP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Dauguma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(78</a:t>
            </a:r>
            <a:r>
              <a:rPr lang="lt-LT" dirty="0">
                <a:latin typeface="Microsoft Sans Serif" panose="020B0604020202020204" pitchFamily="34" charset="0"/>
                <a:ea typeface="Microsoft Sans Serif" panose="020B0604020202020204" pitchFamily="34" charset="0"/>
                <a:cs typeface="Microsoft Sans Serif" panose="020B0604020202020204" pitchFamily="34" charset="0"/>
              </a:rPr>
              <a:t> proc.</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mokytojų</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domisi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įvairiomis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galimybėmis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veiklas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vesti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ir</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už</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darželio</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ribų</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lt-LT"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Font typeface="+mj-lt"/>
              <a:buAutoNum type="arabicPeriod"/>
            </a:pP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Savo</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veiklose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mokytojai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naudoja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įvairius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ugdymo</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metodus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darbas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poromis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grupelėse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Font typeface="+mj-lt"/>
              <a:buAutoNum type="arabicPeriod"/>
            </a:pP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Mokytojai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pripažįsta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kad</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informacinių</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technologijų</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taikymas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veiklose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padeda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vaikams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bendrauti</a:t>
            </a:r>
            <a:r>
              <a:rPr lang="lt-LT"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tyrinėti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bei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eksperimentuoti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indent="0">
              <a:buNone/>
            </a:pPr>
            <a:endParaRPr lang="lt-LT"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28652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96DBF-8553-4849-A05D-9399C5AEA9D3}"/>
              </a:ext>
            </a:extLst>
          </p:cNvPr>
          <p:cNvSpPr>
            <a:spLocks noGrp="1"/>
          </p:cNvSpPr>
          <p:nvPr>
            <p:ph type="title"/>
          </p:nvPr>
        </p:nvSpPr>
        <p:spPr>
          <a:xfrm>
            <a:off x="1097280" y="286603"/>
            <a:ext cx="10058400" cy="1266989"/>
          </a:xfrm>
        </p:spPr>
        <p:txBody>
          <a:bodyPr>
            <a:normAutofit/>
          </a:bodyPr>
          <a:lstStyle/>
          <a:p>
            <a:pPr algn="ctr"/>
            <a:r>
              <a:rPr lang="en-US" sz="4000" dirty="0" err="1">
                <a:latin typeface="Microsoft Sans Serif" panose="020B0604020202020204" pitchFamily="34" charset="0"/>
                <a:ea typeface="Microsoft Sans Serif" panose="020B0604020202020204" pitchFamily="34" charset="0"/>
                <a:cs typeface="Microsoft Sans Serif" panose="020B0604020202020204" pitchFamily="34" charset="0"/>
              </a:rPr>
              <a:t>Poreikio</a:t>
            </a:r>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dirty="0" err="1">
                <a:latin typeface="Microsoft Sans Serif" panose="020B0604020202020204" pitchFamily="34" charset="0"/>
                <a:ea typeface="Microsoft Sans Serif" panose="020B0604020202020204" pitchFamily="34" charset="0"/>
                <a:cs typeface="Microsoft Sans Serif" panose="020B0604020202020204" pitchFamily="34" charset="0"/>
              </a:rPr>
              <a:t>keistis</a:t>
            </a:r>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dirty="0" err="1">
                <a:latin typeface="Microsoft Sans Serif" panose="020B0604020202020204" pitchFamily="34" charset="0"/>
                <a:ea typeface="Microsoft Sans Serif" panose="020B0604020202020204" pitchFamily="34" charset="0"/>
                <a:cs typeface="Microsoft Sans Serif" panose="020B0604020202020204" pitchFamily="34" charset="0"/>
              </a:rPr>
              <a:t>sritis</a:t>
            </a:r>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a:t>
            </a:r>
            <a:br>
              <a:rPr lang="lt-LT" sz="4000"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lt-LT"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ontent Placeholder 2">
            <a:extLst>
              <a:ext uri="{FF2B5EF4-FFF2-40B4-BE49-F238E27FC236}">
                <a16:creationId xmlns:a16="http://schemas.microsoft.com/office/drawing/2014/main" id="{31FC6317-6FB7-46B5-BA24-FA351B474944}"/>
              </a:ext>
            </a:extLst>
          </p:cNvPr>
          <p:cNvSpPr>
            <a:spLocks noGrp="1"/>
          </p:cNvSpPr>
          <p:nvPr>
            <p:ph idx="1"/>
          </p:nvPr>
        </p:nvSpPr>
        <p:spPr/>
        <p:txBody>
          <a:bodyPr>
            <a:normAutofit fontScale="85000" lnSpcReduction="20000"/>
          </a:bodyPr>
          <a:lstStyle/>
          <a:p>
            <a:pPr marL="457200" lvl="0" indent="-457200">
              <a:buFont typeface="+mj-lt"/>
              <a:buAutoNum type="arabicPeriod"/>
            </a:pP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Mokytojai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noriai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naudotų</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įvairią</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įrangą</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savo</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ugdomosiose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veiklos</a:t>
            </a:r>
            <a:r>
              <a:rPr lang="lt-LT" dirty="0">
                <a:latin typeface="Microsoft Sans Serif" panose="020B0604020202020204" pitchFamily="34" charset="0"/>
                <a:ea typeface="Microsoft Sans Serif" panose="020B0604020202020204" pitchFamily="34" charset="0"/>
                <a:cs typeface="Microsoft Sans Serif" panose="020B0604020202020204" pitchFamily="34" charset="0"/>
              </a:rPr>
              <a:t>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pavyzdžiui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robotukus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mikroskopus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ir</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t.t.,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tačiau</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ir</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turimų</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priemonių</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ne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visiems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užtenka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lvl="0" indent="-457200">
              <a:buFont typeface="+mj-lt"/>
              <a:buAutoNum type="arabicPeriod"/>
            </a:pP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Beveik</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pusė</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mokytojų</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pripažįsta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kad</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ugdymosi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aplinka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patalpų</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išdėstymas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įrengimas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apšvietimas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ir</a:t>
            </a:r>
            <a:r>
              <a:rPr lang="lt-LT"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kt.)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nepilnai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atitinka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reikalavimus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lvl="0" indent="-457200">
              <a:buFont typeface="+mj-lt"/>
              <a:buAutoNum type="arabicPeriod"/>
            </a:pP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Net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trečdalis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mokytojų</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teigia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kad</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lt-LT" dirty="0">
                <a:latin typeface="Microsoft Sans Serif" panose="020B0604020202020204" pitchFamily="34" charset="0"/>
                <a:ea typeface="Microsoft Sans Serif" panose="020B0604020202020204" pitchFamily="34" charset="0"/>
                <a:cs typeface="Microsoft Sans Serif" panose="020B0604020202020204" pitchFamily="34" charset="0"/>
              </a:rPr>
              <a:t>erdvės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nėra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funkcionalios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lengvai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pertvarkomos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ir</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pritaikomos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skirtingiems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ugdymosi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poreikiams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taip</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pat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trūksta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zonų</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aktyviam</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ir</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pasyviam</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poilsiui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bendravimui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lvl="0" indent="-457200">
              <a:buFont typeface="+mj-lt"/>
              <a:buAutoNum type="arabicPeriod"/>
            </a:pP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Trečdalis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mokytojų</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mano,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kad</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darželio</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teritorija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nėra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pilnai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pritaikyta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STEAM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veikloms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lauke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lvl="0" indent="-457200">
              <a:buFont typeface="+mj-lt"/>
              <a:buAutoNum type="arabicPeriod"/>
            </a:pP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Daugumos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(net 78</a:t>
            </a:r>
            <a:r>
              <a:rPr lang="lt-LT" dirty="0">
                <a:latin typeface="Microsoft Sans Serif" panose="020B0604020202020204" pitchFamily="34" charset="0"/>
                <a:ea typeface="Microsoft Sans Serif" panose="020B0604020202020204" pitchFamily="34" charset="0"/>
                <a:cs typeface="Microsoft Sans Serif" panose="020B0604020202020204" pitchFamily="34" charset="0"/>
              </a:rPr>
              <a:t> proc.</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mokytojų</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nuomone</a:t>
            </a:r>
            <a:r>
              <a:rPr lang="lt-LT"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veiklos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verslo</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organizacijose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kultūros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įstaigose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ar</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profesinio</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ugdymo</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įstaigose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būtų</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siekiamybė</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lvl="0" indent="-457200">
              <a:buFont typeface="+mj-lt"/>
              <a:buAutoNum type="arabicPeriod"/>
            </a:pP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Taip</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pat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ir</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su</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grupinio</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darbo</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metodu</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virtualioje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ugdymo</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erdvėje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 net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trečdalis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mokytojų</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šito</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netaiko</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savo</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organizuojamose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veiklose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lt-LT" dirty="0"/>
          </a:p>
        </p:txBody>
      </p:sp>
    </p:spTree>
    <p:extLst>
      <p:ext uri="{BB962C8B-B14F-4D97-AF65-F5344CB8AC3E}">
        <p14:creationId xmlns:p14="http://schemas.microsoft.com/office/powerpoint/2010/main" val="671461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C39EE-41E1-4CBD-B9FA-D63884DD8B1D}"/>
              </a:ext>
            </a:extLst>
          </p:cNvPr>
          <p:cNvSpPr>
            <a:spLocks noGrp="1"/>
          </p:cNvSpPr>
          <p:nvPr>
            <p:ph type="title"/>
          </p:nvPr>
        </p:nvSpPr>
        <p:spPr/>
        <p:txBody>
          <a:bodyPr>
            <a:normAutofit/>
          </a:bodyPr>
          <a:lstStyle/>
          <a:p>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Darželio</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darbuotojams</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buvo</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pateikta</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ir</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atsakyta</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į visas 11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apklausos</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anket</a:t>
            </a:r>
            <a:r>
              <a:rPr lang="lt-LT" sz="2800" dirty="0">
                <a:latin typeface="Microsoft Sans Serif" panose="020B0604020202020204" pitchFamily="34" charset="0"/>
                <a:ea typeface="Microsoft Sans Serif" panose="020B0604020202020204" pitchFamily="34" charset="0"/>
                <a:cs typeface="Microsoft Sans Serif" panose="020B0604020202020204" pitchFamily="34" charset="0"/>
              </a:rPr>
              <a:t>ų</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Išryškėjo</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stipriosios</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pusės</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a:t>
            </a:r>
            <a:br>
              <a:rPr lang="lt-LT" sz="2800" b="1"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lt-LT"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ontent Placeholder 2">
            <a:extLst>
              <a:ext uri="{FF2B5EF4-FFF2-40B4-BE49-F238E27FC236}">
                <a16:creationId xmlns:a16="http://schemas.microsoft.com/office/drawing/2014/main" id="{C440ACF1-8D99-4B3B-A335-2A603D95915C}"/>
              </a:ext>
            </a:extLst>
          </p:cNvPr>
          <p:cNvSpPr>
            <a:spLocks noGrp="1"/>
          </p:cNvSpPr>
          <p:nvPr>
            <p:ph idx="1"/>
          </p:nvPr>
        </p:nvSpPr>
        <p:spPr/>
        <p:txBody>
          <a:bodyPr>
            <a:normAutofit lnSpcReduction="10000"/>
          </a:bodyPr>
          <a:lstStyle/>
          <a:p>
            <a:pPr marL="457200" lvl="0" indent="-457200">
              <a:buFont typeface="+mj-lt"/>
              <a:buAutoNum type="arabicPeriod"/>
            </a:pP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Visi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pažymi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kad</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darželio</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įranga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nuolat</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atnaujinama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lvl="0" indent="-457200">
              <a:buFont typeface="+mj-lt"/>
              <a:buAutoNum type="arabicPeriod"/>
            </a:pP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Darželio</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interjeras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ugdo</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vaikų</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kūrybiškumą</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(82</a:t>
            </a:r>
            <a:r>
              <a:rPr lang="lt-LT" dirty="0">
                <a:latin typeface="Microsoft Sans Serif" panose="020B0604020202020204" pitchFamily="34" charset="0"/>
                <a:ea typeface="Microsoft Sans Serif" panose="020B0604020202020204" pitchFamily="34" charset="0"/>
                <a:cs typeface="Microsoft Sans Serif" panose="020B0604020202020204" pitchFamily="34" charset="0"/>
              </a:rPr>
              <a:t> proc.</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lvl="0" indent="-457200">
              <a:buFont typeface="+mj-lt"/>
              <a:buAutoNum type="arabicPeriod"/>
            </a:pP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Darželio</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darbuotojai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virš</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80</a:t>
            </a:r>
            <a:r>
              <a:rPr lang="lt-LT" dirty="0">
                <a:latin typeface="Microsoft Sans Serif" panose="020B0604020202020204" pitchFamily="34" charset="0"/>
                <a:ea typeface="Microsoft Sans Serif" panose="020B0604020202020204" pitchFamily="34" charset="0"/>
                <a:cs typeface="Microsoft Sans Serif" panose="020B0604020202020204" pitchFamily="34" charset="0"/>
              </a:rPr>
              <a:t> proc.</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taip</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pat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pastebi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ir</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džiaugiasi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išpuoštomis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erdvėmis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įvairioms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šventėms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darželio</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tvarka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ir</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jaukumu</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lvl="0" indent="-457200">
              <a:buFont typeface="+mj-lt"/>
              <a:buAutoNum type="arabicPeriod"/>
            </a:pP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Beveik</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visi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darbuotojai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pasidžiaugia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eksponuojamais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vaikų</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darbais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ir</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grupėse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ir</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bendrose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erdvėse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lvl="0" indent="-457200">
              <a:buFont typeface="+mj-lt"/>
              <a:buAutoNum type="arabicPeriod"/>
            </a:pP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Darbuotojai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(90</a:t>
            </a:r>
            <a:r>
              <a:rPr lang="lt-LT" dirty="0">
                <a:latin typeface="Microsoft Sans Serif" panose="020B0604020202020204" pitchFamily="34" charset="0"/>
                <a:ea typeface="Microsoft Sans Serif" panose="020B0604020202020204" pitchFamily="34" charset="0"/>
                <a:cs typeface="Microsoft Sans Serif" panose="020B0604020202020204" pitchFamily="34" charset="0"/>
              </a:rPr>
              <a:t> proc.</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stebi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ar</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noriai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prisideda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prie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ruošimosi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ar</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pačių</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veiklų</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lauke</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lvl="0" indent="-457200">
              <a:buFont typeface="+mj-lt"/>
              <a:buAutoNum type="arabicPeriod"/>
            </a:pP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Dauguma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virš</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90</a:t>
            </a:r>
            <a:r>
              <a:rPr lang="lt-LT" dirty="0">
                <a:latin typeface="Microsoft Sans Serif" panose="020B0604020202020204" pitchFamily="34" charset="0"/>
                <a:ea typeface="Microsoft Sans Serif" panose="020B0604020202020204" pitchFamily="34" charset="0"/>
                <a:cs typeface="Microsoft Sans Serif" panose="020B0604020202020204" pitchFamily="34" charset="0"/>
              </a:rPr>
              <a:t> proc.</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darbuotojų</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žino</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kad</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mokytojai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veda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veiklas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ir</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už</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darželio</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ribų</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yra</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organizuojamos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išvykos</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tokiu</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būdu</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ugdytiniai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skatinami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keliauti</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lt-LT"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lt-LT" dirty="0"/>
          </a:p>
        </p:txBody>
      </p:sp>
    </p:spTree>
    <p:extLst>
      <p:ext uri="{BB962C8B-B14F-4D97-AF65-F5344CB8AC3E}">
        <p14:creationId xmlns:p14="http://schemas.microsoft.com/office/powerpoint/2010/main" val="2788966688"/>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{2D55EE59-FFC7-499E-8F1D-856E9D102995}tf11437505_win32</Template>
  <TotalTime>0</TotalTime>
  <Words>1572</Words>
  <Application>Microsoft Office PowerPoint</Application>
  <PresentationFormat>Widescreen</PresentationFormat>
  <Paragraphs>129</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Georgia Pro Cond Light</vt:lpstr>
      <vt:lpstr>Microsoft Sans Serif</vt:lpstr>
      <vt:lpstr>Speak Pro</vt:lpstr>
      <vt:lpstr>Times New Roman</vt:lpstr>
      <vt:lpstr>RetrospectVTI</vt:lpstr>
      <vt:lpstr>Skuodo rajono Mosėdžio vaikų lopšelis-darželis </vt:lpstr>
      <vt:lpstr>Plačiojo audito išvados</vt:lpstr>
      <vt:lpstr>Veiklos sričių įvertinimai</vt:lpstr>
      <vt:lpstr>Veiklos sričių įvertinimai</vt:lpstr>
      <vt:lpstr>Aukščiausi įvertinimai skirti:</vt:lpstr>
      <vt:lpstr>Tobulintina sritis: 5 veiklos sritis „Ištekliai“</vt:lpstr>
      <vt:lpstr>„Giluminis“ vidaus auditas 5.2. Materialinė Mosėdžio vaikų lopšelio - darželio aplinka“ </vt:lpstr>
      <vt:lpstr>Poreikio keistis sritis: </vt:lpstr>
      <vt:lpstr>Darželio darbuotojams buvo pateikta ir atsakyta į visas 11 apklausos anketų. Išryškėjo stipriosios pusės: </vt:lpstr>
      <vt:lpstr>Pastebėtos tobulintinos sritys: </vt:lpstr>
      <vt:lpstr>Apklausoje taip pat dalyvavo tėvai. Iš 60 pateiktų anketų atsakyta į 39. Gautuose rezultatuose išryškėjo šios stipriosios pusės: </vt:lpstr>
      <vt:lpstr>Anot tėvų, darželio aplinka ir vykdoma veikla atitinka vaikų poreikius, ir tik nedidelė dalis tėvų mano, kad reiktų tobulinti šias sritis: </vt:lpstr>
      <vt:lpstr>REKOMENDACIJOS</vt:lpstr>
      <vt:lpstr>DARBO PLANAS PAGAL VIDAUS VEIKLOS KOKYBĖS ĮSIVERTINIMO GRUPĖS PATEIKTAS REKOMENDACIJAS  </vt:lpstr>
      <vt:lpstr>DARBO PLANO PAGAL VIDAUS VEIKLOS KOKYBĖS ĮSIVERTINIMO GRUPĖS PATEIKTAS REKOMENDACIJAS ĮGYVENDINIMO ATASKAITA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2021-11-03T09:37:38Z</dcterms:created>
  <dcterms:modified xsi:type="dcterms:W3CDTF">2024-10-02T14:16:52Z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