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1"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0" d="100"/>
          <a:sy n="150" d="100"/>
        </p:scale>
        <p:origin x="108" y="-18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184869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2449267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04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3386362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6179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2805561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2598937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493514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2190247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1683977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ABD63E-223D-47EA-BABC-210F56C400C0}" type="datetimeFigureOut">
              <a:rPr lang="lt-LT" smtClean="0"/>
              <a:t>2024-10-01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1669185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ABD63E-223D-47EA-BABC-210F56C400C0}" type="datetimeFigureOut">
              <a:rPr lang="lt-LT" smtClean="0"/>
              <a:t>2024-10-01</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163296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ABD63E-223D-47EA-BABC-210F56C400C0}" type="datetimeFigureOut">
              <a:rPr lang="lt-LT" smtClean="0"/>
              <a:t>2024-10-01</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221691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BD63E-223D-47EA-BABC-210F56C400C0}" type="datetimeFigureOut">
              <a:rPr lang="lt-LT" smtClean="0"/>
              <a:t>2024-10-01</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98852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ABD63E-223D-47EA-BABC-210F56C400C0}" type="datetimeFigureOut">
              <a:rPr lang="lt-LT" smtClean="0"/>
              <a:t>2024-10-01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3538313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ABD63E-223D-47EA-BABC-210F56C400C0}" type="datetimeFigureOut">
              <a:rPr lang="lt-LT" smtClean="0"/>
              <a:t>2024-10-01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extLst>
      <p:ext uri="{BB962C8B-B14F-4D97-AF65-F5344CB8AC3E}">
        <p14:creationId xmlns:p14="http://schemas.microsoft.com/office/powerpoint/2010/main" val="3848308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ABD63E-223D-47EA-BABC-210F56C400C0}" type="datetimeFigureOut">
              <a:rPr lang="lt-LT" smtClean="0"/>
              <a:t>2024-10-01</a:t>
            </a:fld>
            <a:endParaRPr lang="lt-L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FF725F7-49C9-4BB9-BDBC-67DF25958655}" type="slidenum">
              <a:rPr lang="lt-LT" smtClean="0"/>
              <a:t>‹#›</a:t>
            </a:fld>
            <a:endParaRPr lang="lt-LT"/>
          </a:p>
        </p:txBody>
      </p:sp>
    </p:spTree>
    <p:extLst>
      <p:ext uri="{BB962C8B-B14F-4D97-AF65-F5344CB8AC3E}">
        <p14:creationId xmlns:p14="http://schemas.microsoft.com/office/powerpoint/2010/main" val="40544033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DE066-B465-400E-9291-8DC3C255D983}"/>
              </a:ext>
            </a:extLst>
          </p:cNvPr>
          <p:cNvSpPr>
            <a:spLocks noGrp="1"/>
          </p:cNvSpPr>
          <p:nvPr>
            <p:ph type="ctrTitle"/>
          </p:nvPr>
        </p:nvSpPr>
        <p:spPr>
          <a:xfrm>
            <a:off x="578223" y="1116105"/>
            <a:ext cx="8822268" cy="3956703"/>
          </a:xfrm>
        </p:spPr>
        <p:txBody>
          <a:bodyPr/>
          <a:lstStyle/>
          <a:p>
            <a:pPr algn="ct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br>
              <a:rPr lang="lt-LT" sz="3200" dirty="0">
                <a:solidFill>
                  <a:srgbClr val="000000"/>
                </a:solidFill>
                <a:latin typeface="Times New Roman" panose="02020603050405020304" pitchFamily="18" charset="0"/>
                <a:cs typeface="Times New Roman" panose="02020603050405020304" pitchFamily="18" charset="0"/>
              </a:rPr>
            </a:br>
            <a:r>
              <a:rPr lang="lt-LT" sz="2800" dirty="0">
                <a:latin typeface="Times New Roman" panose="02020603050405020304" pitchFamily="18" charset="0"/>
                <a:cs typeface="Times New Roman" panose="02020603050405020304" pitchFamily="18" charset="0"/>
              </a:rPr>
              <a:t>SKUODO RAJONO MOSĖDŽIO VAIKŲ LOPŠELIO-DARŽELIO</a:t>
            </a:r>
            <a:br>
              <a:rPr lang="lt-LT" sz="2800" dirty="0">
                <a:latin typeface="Times New Roman" panose="02020603050405020304" pitchFamily="18" charset="0"/>
                <a:cs typeface="Times New Roman" panose="02020603050405020304" pitchFamily="18" charset="0"/>
              </a:rPr>
            </a:br>
            <a:r>
              <a:rPr lang="lt-LT" sz="2000" dirty="0">
                <a:latin typeface="Times New Roman" panose="02020603050405020304" pitchFamily="18" charset="0"/>
                <a:cs typeface="Times New Roman" panose="02020603050405020304" pitchFamily="18" charset="0"/>
              </a:rPr>
              <a:t>Adresas: </a:t>
            </a:r>
            <a:r>
              <a:rPr lang="fi-FI" sz="2000" dirty="0">
                <a:solidFill>
                  <a:srgbClr val="000000"/>
                </a:solidFill>
                <a:latin typeface="Times New Roman" panose="02020603050405020304" pitchFamily="18" charset="0"/>
                <a:cs typeface="Times New Roman" panose="02020603050405020304" pitchFamily="18" charset="0"/>
              </a:rPr>
              <a:t>R. Granausko g. 7-2, Mosėdis, Skuodo rajonas</a:t>
            </a:r>
            <a:br>
              <a:rPr lang="lt-LT" sz="1800" dirty="0">
                <a:solidFill>
                  <a:srgbClr val="000000"/>
                </a:solidFill>
                <a:latin typeface="Times New Roman" panose="02020603050405020304" pitchFamily="18" charset="0"/>
                <a:cs typeface="Times New Roman" panose="02020603050405020304" pitchFamily="18" charset="0"/>
              </a:rPr>
            </a:br>
            <a:br>
              <a:rPr lang="lt-LT" sz="2800" dirty="0">
                <a:solidFill>
                  <a:srgbClr val="000000"/>
                </a:solidFill>
                <a:latin typeface="Times New Roman" panose="02020603050405020304" pitchFamily="18" charset="0"/>
                <a:cs typeface="Times New Roman" panose="02020603050405020304" pitchFamily="18" charset="0"/>
              </a:rPr>
            </a:br>
            <a:br>
              <a:rPr lang="lt-LT" sz="2800" dirty="0">
                <a:solidFill>
                  <a:srgbClr val="000000"/>
                </a:solidFill>
                <a:latin typeface="Times New Roman" panose="02020603050405020304" pitchFamily="18" charset="0"/>
                <a:cs typeface="Times New Roman" panose="02020603050405020304" pitchFamily="18" charset="0"/>
              </a:rPr>
            </a:br>
            <a:r>
              <a:rPr lang="lt-LT" sz="2800" dirty="0">
                <a:latin typeface="Times New Roman" panose="02020603050405020304" pitchFamily="18" charset="0"/>
                <a:cs typeface="Times New Roman" panose="02020603050405020304" pitchFamily="18" charset="0"/>
              </a:rPr>
              <a:t> GILUMINIS VEIKLOS KOKYBĖS ĮSIVERTINIMAS</a:t>
            </a:r>
            <a:br>
              <a:rPr lang="lt-LT" sz="2800" i="1" dirty="0">
                <a:latin typeface="Times New Roman" panose="02020603050405020304" pitchFamily="18" charset="0"/>
                <a:cs typeface="Times New Roman" panose="02020603050405020304" pitchFamily="18" charset="0"/>
              </a:rPr>
            </a:br>
            <a:r>
              <a:rPr lang="lt-LT" sz="2000" dirty="0">
                <a:latin typeface="Times New Roman" panose="02020603050405020304" pitchFamily="18" charset="0"/>
                <a:cs typeface="Times New Roman" panose="02020603050405020304" pitchFamily="18" charset="0"/>
              </a:rPr>
              <a:t>2023 m. sausio mėn.</a:t>
            </a:r>
            <a:br>
              <a:rPr lang="lt-LT" sz="2000" dirty="0">
                <a:latin typeface="Times New Roman" panose="02020603050405020304" pitchFamily="18" charset="0"/>
                <a:cs typeface="Times New Roman" panose="02020603050405020304" pitchFamily="18" charset="0"/>
              </a:rPr>
            </a:br>
            <a:br>
              <a:rPr lang="lt-LT" sz="2800" dirty="0">
                <a:latin typeface="Times New Roman" panose="02020603050405020304" pitchFamily="18" charset="0"/>
                <a:cs typeface="Times New Roman" panose="02020603050405020304" pitchFamily="18" charset="0"/>
              </a:rPr>
            </a:br>
            <a:endParaRPr lang="lt-LT" sz="2800" dirty="0"/>
          </a:p>
        </p:txBody>
      </p:sp>
      <p:sp>
        <p:nvSpPr>
          <p:cNvPr id="3" name="Subtitle 2">
            <a:extLst>
              <a:ext uri="{FF2B5EF4-FFF2-40B4-BE49-F238E27FC236}">
                <a16:creationId xmlns:a16="http://schemas.microsoft.com/office/drawing/2014/main" id="{440B347E-374D-4D27-BDB9-D70E3DFC1DD4}"/>
              </a:ext>
            </a:extLst>
          </p:cNvPr>
          <p:cNvSpPr>
            <a:spLocks noGrp="1"/>
          </p:cNvSpPr>
          <p:nvPr>
            <p:ph type="subTitle" idx="1"/>
          </p:nvPr>
        </p:nvSpPr>
        <p:spPr>
          <a:xfrm>
            <a:off x="443754" y="5666972"/>
            <a:ext cx="8319261" cy="1096899"/>
          </a:xfrm>
        </p:spPr>
        <p:txBody>
          <a:bodyPr/>
          <a:lstStyle/>
          <a:p>
            <a:pPr algn="l"/>
            <a:r>
              <a:rPr lang="lt-LT" dirty="0">
                <a:solidFill>
                  <a:schemeClr val="tx2"/>
                </a:solidFill>
                <a:latin typeface="Times New Roman" panose="02020603050405020304" pitchFamily="18" charset="0"/>
                <a:cs typeface="Times New Roman" panose="02020603050405020304" pitchFamily="18" charset="0"/>
              </a:rPr>
              <a:t>Ataskaitą parengė: veiklos kokybės įsivertinimo grupės koordinatorė Renata Pladienė</a:t>
            </a:r>
          </a:p>
          <a:p>
            <a:endParaRPr lang="lt-LT" dirty="0"/>
          </a:p>
        </p:txBody>
      </p:sp>
    </p:spTree>
    <p:extLst>
      <p:ext uri="{BB962C8B-B14F-4D97-AF65-F5344CB8AC3E}">
        <p14:creationId xmlns:p14="http://schemas.microsoft.com/office/powerpoint/2010/main" val="2616603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19B79-0109-4C1D-9740-D10588690BDB}"/>
              </a:ext>
            </a:extLst>
          </p:cNvPr>
          <p:cNvSpPr>
            <a:spLocks noGrp="1"/>
          </p:cNvSpPr>
          <p:nvPr>
            <p:ph type="title"/>
          </p:nvPr>
        </p:nvSpPr>
        <p:spPr/>
        <p:txBody>
          <a:bodyPr/>
          <a:lstStyle/>
          <a:p>
            <a:r>
              <a:rPr lang="lt-LT" dirty="0">
                <a:latin typeface="Times New Roman" panose="02020603050405020304" pitchFamily="18" charset="0"/>
                <a:cs typeface="Times New Roman" panose="02020603050405020304" pitchFamily="18" charset="0"/>
              </a:rPr>
              <a:t>Veiklos kokybės įsivertinimo grupės sudėtis:</a:t>
            </a:r>
            <a:endParaRPr lang="lt-LT" dirty="0"/>
          </a:p>
        </p:txBody>
      </p:sp>
      <p:sp>
        <p:nvSpPr>
          <p:cNvPr id="3" name="Content Placeholder 2">
            <a:extLst>
              <a:ext uri="{FF2B5EF4-FFF2-40B4-BE49-F238E27FC236}">
                <a16:creationId xmlns:a16="http://schemas.microsoft.com/office/drawing/2014/main" id="{F1C00108-21CA-49DD-9019-3E3F5760FA3A}"/>
              </a:ext>
            </a:extLst>
          </p:cNvPr>
          <p:cNvSpPr>
            <a:spLocks noGrp="1"/>
          </p:cNvSpPr>
          <p:nvPr>
            <p:ph idx="1"/>
          </p:nvPr>
        </p:nvSpPr>
        <p:spPr>
          <a:xfrm>
            <a:off x="2030506" y="2716306"/>
            <a:ext cx="7243496" cy="3325056"/>
          </a:xfrm>
        </p:spPr>
        <p:txBody>
          <a:bodyPr/>
          <a:lstStyle/>
          <a:p>
            <a:pPr marL="45720" indent="0">
              <a:buNone/>
            </a:pPr>
            <a:r>
              <a:rPr lang="lt-LT" dirty="0">
                <a:latin typeface="Times New Roman" panose="02020603050405020304" pitchFamily="18" charset="0"/>
                <a:cs typeface="Times New Roman" panose="02020603050405020304" pitchFamily="18" charset="0"/>
              </a:rPr>
              <a:t>Grupės koordinatorė: mokytoja – Renata Pladienė</a:t>
            </a:r>
          </a:p>
          <a:p>
            <a:pPr marL="45720" indent="0">
              <a:buNone/>
            </a:pPr>
            <a:r>
              <a:rPr lang="lt-LT" dirty="0">
                <a:latin typeface="Times New Roman" panose="02020603050405020304" pitchFamily="18" charset="0"/>
                <a:cs typeface="Times New Roman" panose="02020603050405020304" pitchFamily="18" charset="0"/>
              </a:rPr>
              <a:t>Narės:</a:t>
            </a:r>
          </a:p>
          <a:p>
            <a:r>
              <a:rPr lang="lt-LT" dirty="0">
                <a:latin typeface="Times New Roman" panose="02020603050405020304" pitchFamily="18" charset="0"/>
                <a:cs typeface="Times New Roman" panose="02020603050405020304" pitchFamily="18" charset="0"/>
              </a:rPr>
              <a:t>personalo ir raštinės vadovė – Agnė Deimontaitė;</a:t>
            </a:r>
          </a:p>
          <a:p>
            <a:r>
              <a:rPr lang="lt-LT" dirty="0">
                <a:latin typeface="Times New Roman" panose="02020603050405020304" pitchFamily="18" charset="0"/>
                <a:cs typeface="Times New Roman" panose="02020603050405020304" pitchFamily="18" charset="0"/>
              </a:rPr>
              <a:t>Darželio Tarybos pirmininkė – Laura Ūselytė;</a:t>
            </a:r>
          </a:p>
          <a:p>
            <a:r>
              <a:rPr lang="lt-LT" dirty="0">
                <a:latin typeface="Times New Roman" panose="02020603050405020304" pitchFamily="18" charset="0"/>
                <a:cs typeface="Times New Roman" panose="02020603050405020304" pitchFamily="18" charset="0"/>
              </a:rPr>
              <a:t>Mokytoja (auklėtoja) – Laima Bernotienė;</a:t>
            </a:r>
          </a:p>
          <a:p>
            <a:r>
              <a:rPr lang="lt-LT" dirty="0">
                <a:latin typeface="Times New Roman" panose="02020603050405020304" pitchFamily="18" charset="0"/>
                <a:cs typeface="Times New Roman" panose="02020603050405020304" pitchFamily="18" charset="0"/>
              </a:rPr>
              <a:t>Techninis personalas – Kristina Maksvytienė.</a:t>
            </a:r>
            <a:endParaRPr lang="en-US" dirty="0">
              <a:latin typeface="Times New Roman" panose="02020603050405020304" pitchFamily="18" charset="0"/>
              <a:cs typeface="Times New Roman" panose="02020603050405020304" pitchFamily="18" charset="0"/>
            </a:endParaRPr>
          </a:p>
          <a:p>
            <a:pPr marL="0" indent="0">
              <a:buNone/>
            </a:pPr>
            <a:endParaRPr lang="lt-LT" dirty="0"/>
          </a:p>
        </p:txBody>
      </p:sp>
    </p:spTree>
    <p:extLst>
      <p:ext uri="{BB962C8B-B14F-4D97-AF65-F5344CB8AC3E}">
        <p14:creationId xmlns:p14="http://schemas.microsoft.com/office/powerpoint/2010/main" val="192192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8DF2-9A08-4464-A89B-2DC21FB78444}"/>
              </a:ext>
            </a:extLst>
          </p:cNvPr>
          <p:cNvSpPr>
            <a:spLocks noGrp="1"/>
          </p:cNvSpPr>
          <p:nvPr>
            <p:ph type="title"/>
          </p:nvPr>
        </p:nvSpPr>
        <p:spPr/>
        <p:txBody>
          <a:bodyPr/>
          <a:lstStyle/>
          <a:p>
            <a:pPr algn="ctr"/>
            <a:r>
              <a:rPr lang="lt-LT" dirty="0">
                <a:latin typeface="Times New Roman" panose="02020603050405020304" pitchFamily="18" charset="0"/>
                <a:cs typeface="Times New Roman" panose="02020603050405020304" pitchFamily="18" charset="0"/>
              </a:rPr>
              <a:t>Giluminiam įsivertinimui pasirinktos srities VAIKO GEROVĖ rodikliai:</a:t>
            </a:r>
          </a:p>
        </p:txBody>
      </p:sp>
      <p:sp>
        <p:nvSpPr>
          <p:cNvPr id="3" name="Content Placeholder 2">
            <a:extLst>
              <a:ext uri="{FF2B5EF4-FFF2-40B4-BE49-F238E27FC236}">
                <a16:creationId xmlns:a16="http://schemas.microsoft.com/office/drawing/2014/main" id="{B473F459-759C-46C7-B516-DF81A9EF57FE}"/>
              </a:ext>
            </a:extLst>
          </p:cNvPr>
          <p:cNvSpPr>
            <a:spLocks noGrp="1"/>
          </p:cNvSpPr>
          <p:nvPr>
            <p:ph idx="1"/>
          </p:nvPr>
        </p:nvSpPr>
        <p:spPr/>
        <p:txBody>
          <a:bodyPr>
            <a:normAutofit lnSpcReduction="10000"/>
          </a:bodyPr>
          <a:lstStyle/>
          <a:p>
            <a:pPr algn="just"/>
            <a:r>
              <a:rPr lang="lt-LT"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1.1. Vaikų psichologinis ir fizinis saugumas;</a:t>
            </a:r>
          </a:p>
          <a:p>
            <a:pPr algn="just"/>
            <a:r>
              <a:rPr lang="lt-LT"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1.3. Vaikų tarpusavio sąveika.</a:t>
            </a:r>
          </a:p>
          <a:p>
            <a:pPr algn="just"/>
            <a:endParaRPr lang="lt-LT"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lt-LT"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lt-LT" sz="3600" dirty="0">
                <a:solidFill>
                  <a:srgbClr val="92D050"/>
                </a:solidFill>
                <a:latin typeface="Times New Roman" panose="02020603050405020304" pitchFamily="18" charset="0"/>
                <a:cs typeface="Times New Roman" panose="02020603050405020304" pitchFamily="18" charset="0"/>
              </a:rPr>
              <a:t>Veiklos kokybės įsivertinimui pasirinkti instrumentai:</a:t>
            </a:r>
          </a:p>
          <a:p>
            <a:r>
              <a:rPr lang="lt-LT" dirty="0">
                <a:solidFill>
                  <a:schemeClr val="tx1"/>
                </a:solidFill>
                <a:latin typeface="Times New Roman" panose="02020603050405020304" pitchFamily="18" charset="0"/>
                <a:cs typeface="Times New Roman" panose="02020603050405020304" pitchFamily="18" charset="0"/>
              </a:rPr>
              <a:t>Įsivertinimo (refleksijos) forma mokytojams;</a:t>
            </a:r>
          </a:p>
          <a:p>
            <a:r>
              <a:rPr lang="lt-LT" dirty="0">
                <a:solidFill>
                  <a:schemeClr val="tx1"/>
                </a:solidFill>
                <a:latin typeface="Times New Roman" panose="02020603050405020304" pitchFamily="18" charset="0"/>
                <a:cs typeface="Times New Roman" panose="02020603050405020304" pitchFamily="18" charset="0"/>
              </a:rPr>
              <a:t>Vaikų įsitraukimo į veiklas, tarpusavio sąveikos ir savijautos stebėsena veiklose;</a:t>
            </a:r>
          </a:p>
          <a:p>
            <a:r>
              <a:rPr lang="lt-LT" dirty="0">
                <a:solidFill>
                  <a:schemeClr val="tx1"/>
                </a:solidFill>
                <a:latin typeface="Times New Roman" panose="02020603050405020304" pitchFamily="18" charset="0"/>
                <a:cs typeface="Times New Roman" panose="02020603050405020304" pitchFamily="18" charset="0"/>
              </a:rPr>
              <a:t>Trumpalaikių teminių planų peržiūra.</a:t>
            </a:r>
          </a:p>
        </p:txBody>
      </p:sp>
    </p:spTree>
    <p:extLst>
      <p:ext uri="{BB962C8B-B14F-4D97-AF65-F5344CB8AC3E}">
        <p14:creationId xmlns:p14="http://schemas.microsoft.com/office/powerpoint/2010/main" val="272923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C87EA-4FA6-4230-A697-6A1B85C76C32}"/>
              </a:ext>
            </a:extLst>
          </p:cNvPr>
          <p:cNvSpPr>
            <a:spLocks noGrp="1"/>
          </p:cNvSpPr>
          <p:nvPr>
            <p:ph type="title"/>
          </p:nvPr>
        </p:nvSpPr>
        <p:spPr>
          <a:xfrm>
            <a:off x="736103" y="259976"/>
            <a:ext cx="8596668" cy="1320800"/>
          </a:xfrm>
        </p:spPr>
        <p:txBody>
          <a:bodyPr/>
          <a:lstStyle/>
          <a:p>
            <a:r>
              <a:rPr lang="lt-LT" dirty="0">
                <a:latin typeface="Times New Roman" panose="02020603050405020304" pitchFamily="18" charset="0"/>
                <a:cs typeface="Times New Roman" panose="02020603050405020304" pitchFamily="18" charset="0"/>
              </a:rPr>
              <a:t>GILUMINIO AUDITO IŠVADOS:</a:t>
            </a:r>
          </a:p>
        </p:txBody>
      </p:sp>
      <p:sp>
        <p:nvSpPr>
          <p:cNvPr id="3" name="Content Placeholder 2">
            <a:extLst>
              <a:ext uri="{FF2B5EF4-FFF2-40B4-BE49-F238E27FC236}">
                <a16:creationId xmlns:a16="http://schemas.microsoft.com/office/drawing/2014/main" id="{C8476238-66C3-4297-BD02-E01E432074D0}"/>
              </a:ext>
            </a:extLst>
          </p:cNvPr>
          <p:cNvSpPr>
            <a:spLocks noGrp="1"/>
          </p:cNvSpPr>
          <p:nvPr>
            <p:ph idx="1"/>
          </p:nvPr>
        </p:nvSpPr>
        <p:spPr>
          <a:xfrm>
            <a:off x="677334" y="1156447"/>
            <a:ext cx="8596668" cy="4884915"/>
          </a:xfrm>
        </p:spPr>
        <p:txBody>
          <a:bodyPr>
            <a:normAutofit/>
          </a:bodyPr>
          <a:lstStyle/>
          <a:p>
            <a:r>
              <a:rPr lang="lt-LT" dirty="0"/>
              <a:t>Grupėse vyrauja gera nuotaika, didžioji dalis vaikų atsipalaidavę, geros nuotaikos, įsitraukę į veiklas;</a:t>
            </a:r>
          </a:p>
          <a:p>
            <a:r>
              <a:rPr lang="lt-LT" dirty="0"/>
              <a:t>Vaikai mokosi reikšti savo nuomonę ir idėjas, mokytojams trūksta laiko išklausyti kiekvieną;</a:t>
            </a:r>
          </a:p>
          <a:p>
            <a:r>
              <a:rPr lang="lt-LT" dirty="0"/>
              <a:t>Trumpalaikiuose planuose mažai fiksuojama veiklų, kuriose mokytojas siūlo vaikams veiklų, padedančių jiems pažinti jausmus ir emocijas, būti dėmesingiems savo ir kitų jausmams;</a:t>
            </a:r>
          </a:p>
          <a:p>
            <a:r>
              <a:rPr lang="lt-LT" dirty="0"/>
              <a:t>Grupių aplinkose beveik nėra nuotraukų ar paveiksliukų, iliustruojančių skirtingas žmonių emocijas;</a:t>
            </a:r>
          </a:p>
          <a:p>
            <a:r>
              <a:rPr lang="lt-LT" dirty="0"/>
              <a:t>Ne visose grupėse vaikai žino, kas padeda nusiraminti (nusiraminimui skirtų kampelių arba nėra, arba nenaudojama);</a:t>
            </a:r>
          </a:p>
          <a:p>
            <a:endParaRPr lang="lt-LT" dirty="0"/>
          </a:p>
        </p:txBody>
      </p:sp>
    </p:spTree>
    <p:extLst>
      <p:ext uri="{BB962C8B-B14F-4D97-AF65-F5344CB8AC3E}">
        <p14:creationId xmlns:p14="http://schemas.microsoft.com/office/powerpoint/2010/main" val="244364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DD59-2125-410E-AB02-875EB669460F}"/>
              </a:ext>
            </a:extLst>
          </p:cNvPr>
          <p:cNvSpPr>
            <a:spLocks noGrp="1"/>
          </p:cNvSpPr>
          <p:nvPr>
            <p:ph type="title"/>
          </p:nvPr>
        </p:nvSpPr>
        <p:spPr/>
        <p:txBody>
          <a:bodyPr/>
          <a:lstStyle/>
          <a:p>
            <a:r>
              <a:rPr lang="lt-LT" dirty="0">
                <a:latin typeface="Times New Roman" panose="02020603050405020304" pitchFamily="18" charset="0"/>
                <a:cs typeface="Times New Roman" panose="02020603050405020304" pitchFamily="18" charset="0"/>
              </a:rPr>
              <a:t>GILUMINIO AUDITO IŠVADOS:</a:t>
            </a:r>
            <a:endParaRPr lang="lt-LT" dirty="0"/>
          </a:p>
        </p:txBody>
      </p:sp>
      <p:sp>
        <p:nvSpPr>
          <p:cNvPr id="3" name="Content Placeholder 2">
            <a:extLst>
              <a:ext uri="{FF2B5EF4-FFF2-40B4-BE49-F238E27FC236}">
                <a16:creationId xmlns:a16="http://schemas.microsoft.com/office/drawing/2014/main" id="{54F3770E-3A56-4E84-B06F-DC379BB720B5}"/>
              </a:ext>
            </a:extLst>
          </p:cNvPr>
          <p:cNvSpPr>
            <a:spLocks noGrp="1"/>
          </p:cNvSpPr>
          <p:nvPr>
            <p:ph idx="1"/>
          </p:nvPr>
        </p:nvSpPr>
        <p:spPr/>
        <p:txBody>
          <a:bodyPr/>
          <a:lstStyle/>
          <a:p>
            <a:r>
              <a:rPr lang="lt-LT" dirty="0"/>
              <a:t>Su elgesio taisyklėmis mokytojas vaikus supažindina žodine forma, taisyklės yra pakabintos aukštai ant sienos. Vaikai, tėvai taisyklių kūrime nedalyvauja, trūksta žodinio susitarimo ir vaizdinio atitikmens (iliustracijos);</a:t>
            </a:r>
          </a:p>
          <a:p>
            <a:r>
              <a:rPr lang="lt-LT" dirty="0"/>
              <a:t>Įvairių veiklų metu vaikai ne visada skatinami dalytis įspūdžiais, reikšti savo nuomones, požiūrius, vertinimus; </a:t>
            </a:r>
          </a:p>
          <a:p>
            <a:r>
              <a:rPr lang="lt-LT" dirty="0"/>
              <a:t>Vaikai paprastai pastebi, kad draugams prasčiau sekasi, siūlo pagalbą;</a:t>
            </a:r>
          </a:p>
          <a:p>
            <a:r>
              <a:rPr lang="lt-LT" dirty="0"/>
              <a:t>Mokytojas dažnai skatina vaikų mokymąsi kartu, pasiūlydamas grupinių darbų;</a:t>
            </a:r>
          </a:p>
          <a:p>
            <a:r>
              <a:rPr lang="lt-LT" dirty="0"/>
              <a:t>Dauguma vaikų draugiškai dalinasi vaidmenimis, priemonėmis;</a:t>
            </a:r>
          </a:p>
          <a:p>
            <a:r>
              <a:rPr lang="lt-LT" dirty="0"/>
              <a:t>Vaikai mokosi išlaukti savo eilės, išklausyti kalbančius draugus.</a:t>
            </a:r>
          </a:p>
          <a:p>
            <a:endParaRPr lang="lt-LT" dirty="0"/>
          </a:p>
        </p:txBody>
      </p:sp>
    </p:spTree>
    <p:extLst>
      <p:ext uri="{BB962C8B-B14F-4D97-AF65-F5344CB8AC3E}">
        <p14:creationId xmlns:p14="http://schemas.microsoft.com/office/powerpoint/2010/main" val="2513252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A65C4-9397-485D-A9FC-0DF741DA3A88}"/>
              </a:ext>
            </a:extLst>
          </p:cNvPr>
          <p:cNvSpPr>
            <a:spLocks noGrp="1"/>
          </p:cNvSpPr>
          <p:nvPr>
            <p:ph type="title"/>
          </p:nvPr>
        </p:nvSpPr>
        <p:spPr/>
        <p:txBody>
          <a:bodyPr>
            <a:normAutofit fontScale="90000"/>
          </a:bodyPr>
          <a:lstStyle/>
          <a:p>
            <a:r>
              <a:rPr lang="lt-LT" sz="3100" dirty="0"/>
              <a:t>MOKYKLOS VEIKLOS KOKYBĖS TOBULINIMO PLANAS </a:t>
            </a:r>
            <a:br>
              <a:rPr lang="lt-LT" sz="3100" dirty="0"/>
            </a:br>
            <a:r>
              <a:rPr lang="lt-LT" sz="3100" dirty="0"/>
              <a:t>SRITIS: VAIKO GEROVĖ</a:t>
            </a:r>
            <a:br>
              <a:rPr lang="lt-LT" dirty="0"/>
            </a:br>
            <a:endParaRPr lang="lt-LT" dirty="0"/>
          </a:p>
        </p:txBody>
      </p:sp>
      <p:sp>
        <p:nvSpPr>
          <p:cNvPr id="3" name="Content Placeholder 2">
            <a:extLst>
              <a:ext uri="{FF2B5EF4-FFF2-40B4-BE49-F238E27FC236}">
                <a16:creationId xmlns:a16="http://schemas.microsoft.com/office/drawing/2014/main" id="{37F8811A-E9DB-499C-B32F-446ED64D5E24}"/>
              </a:ext>
            </a:extLst>
          </p:cNvPr>
          <p:cNvSpPr>
            <a:spLocks noGrp="1"/>
          </p:cNvSpPr>
          <p:nvPr>
            <p:ph idx="1"/>
          </p:nvPr>
        </p:nvSpPr>
        <p:spPr/>
        <p:txBody>
          <a:bodyPr/>
          <a:lstStyle/>
          <a:p>
            <a:r>
              <a:rPr lang="lt-LT" dirty="0"/>
              <a:t> </a:t>
            </a:r>
          </a:p>
        </p:txBody>
      </p:sp>
      <p:graphicFrame>
        <p:nvGraphicFramePr>
          <p:cNvPr id="4" name="Table 3">
            <a:extLst>
              <a:ext uri="{FF2B5EF4-FFF2-40B4-BE49-F238E27FC236}">
                <a16:creationId xmlns:a16="http://schemas.microsoft.com/office/drawing/2014/main" id="{891A7A01-1658-43DE-AB41-A50B294F7A19}"/>
              </a:ext>
            </a:extLst>
          </p:cNvPr>
          <p:cNvGraphicFramePr>
            <a:graphicFrameLocks noGrp="1"/>
          </p:cNvGraphicFramePr>
          <p:nvPr>
            <p:extLst>
              <p:ext uri="{D42A27DB-BD31-4B8C-83A1-F6EECF244321}">
                <p14:modId xmlns:p14="http://schemas.microsoft.com/office/powerpoint/2010/main" val="2279344701"/>
              </p:ext>
            </p:extLst>
          </p:nvPr>
        </p:nvGraphicFramePr>
        <p:xfrm>
          <a:off x="806824" y="1653988"/>
          <a:ext cx="8467350" cy="5109883"/>
        </p:xfrm>
        <a:graphic>
          <a:graphicData uri="http://schemas.openxmlformats.org/drawingml/2006/table">
            <a:tbl>
              <a:tblPr firstRow="1" firstCol="1" bandRow="1">
                <a:tableStyleId>{5C22544A-7EE6-4342-B048-85BDC9FD1C3A}</a:tableStyleId>
              </a:tblPr>
              <a:tblGrid>
                <a:gridCol w="289837">
                  <a:extLst>
                    <a:ext uri="{9D8B030D-6E8A-4147-A177-3AD203B41FA5}">
                      <a16:colId xmlns:a16="http://schemas.microsoft.com/office/drawing/2014/main" val="1455323178"/>
                    </a:ext>
                  </a:extLst>
                </a:gridCol>
                <a:gridCol w="1095210">
                  <a:extLst>
                    <a:ext uri="{9D8B030D-6E8A-4147-A177-3AD203B41FA5}">
                      <a16:colId xmlns:a16="http://schemas.microsoft.com/office/drawing/2014/main" val="2641024112"/>
                    </a:ext>
                  </a:extLst>
                </a:gridCol>
                <a:gridCol w="2830828">
                  <a:extLst>
                    <a:ext uri="{9D8B030D-6E8A-4147-A177-3AD203B41FA5}">
                      <a16:colId xmlns:a16="http://schemas.microsoft.com/office/drawing/2014/main" val="2888813774"/>
                    </a:ext>
                  </a:extLst>
                </a:gridCol>
                <a:gridCol w="2090795">
                  <a:extLst>
                    <a:ext uri="{9D8B030D-6E8A-4147-A177-3AD203B41FA5}">
                      <a16:colId xmlns:a16="http://schemas.microsoft.com/office/drawing/2014/main" val="2127738906"/>
                    </a:ext>
                  </a:extLst>
                </a:gridCol>
                <a:gridCol w="770642">
                  <a:extLst>
                    <a:ext uri="{9D8B030D-6E8A-4147-A177-3AD203B41FA5}">
                      <a16:colId xmlns:a16="http://schemas.microsoft.com/office/drawing/2014/main" val="2858995549"/>
                    </a:ext>
                  </a:extLst>
                </a:gridCol>
                <a:gridCol w="1390038">
                  <a:extLst>
                    <a:ext uri="{9D8B030D-6E8A-4147-A177-3AD203B41FA5}">
                      <a16:colId xmlns:a16="http://schemas.microsoft.com/office/drawing/2014/main" val="313959926"/>
                    </a:ext>
                  </a:extLst>
                </a:gridCol>
              </a:tblGrid>
              <a:tr h="700879">
                <a:tc>
                  <a:txBody>
                    <a:bodyPr/>
                    <a:lstStyle/>
                    <a:p>
                      <a:pPr>
                        <a:lnSpc>
                          <a:spcPct val="107000"/>
                        </a:lnSpc>
                        <a:spcAft>
                          <a:spcPts val="0"/>
                        </a:spcAft>
                      </a:pPr>
                      <a:r>
                        <a:rPr lang="lt-LT" sz="1000">
                          <a:effectLst/>
                        </a:rPr>
                        <a:t>Eil. Nr.</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Rodiklis, kriterijai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Priemonės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Sėkmės kriterijai (laukiamas rezultatas)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Įgyvendinimo terminas </a:t>
                      </a:r>
                    </a:p>
                    <a:p>
                      <a:pPr>
                        <a:lnSpc>
                          <a:spcPct val="107000"/>
                        </a:lnSpc>
                        <a:spcAft>
                          <a:spcPts val="0"/>
                        </a:spcAft>
                      </a:pPr>
                      <a:r>
                        <a:rPr lang="lt-LT" sz="1000">
                          <a:effectLst/>
                        </a:rPr>
                        <a:t>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Atsakingi vykdytojai</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987750106"/>
                  </a:ext>
                </a:extLst>
              </a:tr>
              <a:tr h="1055774">
                <a:tc>
                  <a:txBody>
                    <a:bodyPr/>
                    <a:lstStyle/>
                    <a:p>
                      <a:pPr>
                        <a:lnSpc>
                          <a:spcPct val="107000"/>
                        </a:lnSpc>
                        <a:spcAft>
                          <a:spcPts val="0"/>
                        </a:spcAft>
                      </a:pPr>
                      <a:r>
                        <a:rPr lang="lt-LT" sz="1000">
                          <a:effectLst/>
                        </a:rPr>
                        <a:t>1.</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1.1. Vaikų psichologinis ir fizinis saugumas</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Į trumpalaikius planus dažniau įtraukti veiklas, kurių metu mokoma atpažinti ir įvardinti emocijas, būdų įveikti liūdesį, pyktį, nusivylimą ir kt. Naudotis dažniau kimochi žaisliukais-emociukais.</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Vaikai suvoks savo emocijas, išmoks jas atskirti ir įvertinti, sužinos ir pradės taikyti negatyvių emocijų suvaldymo būdus.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 2023 m.</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Grupių mokytojos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12270077"/>
                  </a:ext>
                </a:extLst>
              </a:tr>
              <a:tr h="709338">
                <a:tc>
                  <a:txBody>
                    <a:bodyPr/>
                    <a:lstStyle/>
                    <a:p>
                      <a:pPr>
                        <a:lnSpc>
                          <a:spcPct val="107000"/>
                        </a:lnSpc>
                        <a:spcAft>
                          <a:spcPts val="0"/>
                        </a:spcAft>
                      </a:pPr>
                      <a:r>
                        <a:rPr lang="lt-LT" sz="1000">
                          <a:effectLst/>
                        </a:rPr>
                        <a:t>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Įrengti savo grupėje ar leisti naudotis jau įrengtu ramybės kampeliu.</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Vaikai turės galimybę pabūti vieni patys su savo emocijom, vienas iš būdų nusiraminti.</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 2023 m.</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Grupių mokytojos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3987278661"/>
                  </a:ext>
                </a:extLst>
              </a:tr>
              <a:tr h="1055774">
                <a:tc>
                  <a:txBody>
                    <a:bodyPr/>
                    <a:lstStyle/>
                    <a:p>
                      <a:pPr>
                        <a:lnSpc>
                          <a:spcPct val="107000"/>
                        </a:lnSpc>
                        <a:spcAft>
                          <a:spcPts val="0"/>
                        </a:spcAft>
                      </a:pPr>
                      <a:r>
                        <a:rPr lang="lt-LT" sz="1000">
                          <a:effectLst/>
                        </a:rPr>
                        <a:t>2.</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1.3. Vaikų tarpusavio sąveika. Elgesio taisyklės.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Kartu su vaikais susitarti, kokių taisyklių būtina laikytis grupėje, kitose erdvėse – tualete, rūbinėje, kieme, einant už darželio ribų ( kelios ir aiškios); su priimtomis taisyklėmis būtinai supažindinti tėvus;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Vaikai skatinami dalyvauti sprendimų priėmime, imtis atsakomybės už savo elgesį.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 2023 m.</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Grupių mokytojos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431642829"/>
                  </a:ext>
                </a:extLst>
              </a:tr>
              <a:tr h="1588118">
                <a:tc>
                  <a:txBody>
                    <a:bodyPr/>
                    <a:lstStyle/>
                    <a:p>
                      <a:pPr>
                        <a:lnSpc>
                          <a:spcPct val="107000"/>
                        </a:lnSpc>
                        <a:spcAft>
                          <a:spcPts val="0"/>
                        </a:spcAft>
                      </a:pPr>
                      <a:r>
                        <a:rPr lang="lt-LT" sz="1000">
                          <a:effectLst/>
                        </a:rPr>
                        <a:t>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 </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Susikurti taisykles atitinkančias iliustracijas, jas pakabinti atitinkamose erdvėse.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a:effectLst/>
                        </a:rPr>
                        <a:t>Pakabintos vaikų akių lygyje taisyklių iliustracijos įvairiose erdvėse vaikams nuolat primins apie jų susitarimus, šitaip susidarys ilgalaikis ir tvirtesnis įgūdis jų laikytis.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 2023 m.</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000" dirty="0">
                          <a:effectLst/>
                        </a:rPr>
                        <a:t>Grupių mokytojos</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2065804357"/>
                  </a:ext>
                </a:extLst>
              </a:tr>
            </a:tbl>
          </a:graphicData>
        </a:graphic>
      </p:graphicFrame>
    </p:spTree>
    <p:extLst>
      <p:ext uri="{BB962C8B-B14F-4D97-AF65-F5344CB8AC3E}">
        <p14:creationId xmlns:p14="http://schemas.microsoft.com/office/powerpoint/2010/main" val="731705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2A34-CDEF-4172-8196-6041826EAF97}"/>
              </a:ext>
            </a:extLst>
          </p:cNvPr>
          <p:cNvSpPr>
            <a:spLocks noGrp="1"/>
          </p:cNvSpPr>
          <p:nvPr>
            <p:ph type="title"/>
          </p:nvPr>
        </p:nvSpPr>
        <p:spPr/>
        <p:txBody>
          <a:bodyPr>
            <a:normAutofit/>
          </a:bodyPr>
          <a:lstStyle/>
          <a:p>
            <a:pPr algn="ctr"/>
            <a:r>
              <a:rPr lang="lt-LT" sz="3200" dirty="0"/>
              <a:t>MOKYKLOS VEIKLOS KOKYBĖS TOBULINIMO PLANO ĮGYVENDINIMAS</a:t>
            </a:r>
          </a:p>
        </p:txBody>
      </p:sp>
      <p:sp>
        <p:nvSpPr>
          <p:cNvPr id="3" name="Content Placeholder 2">
            <a:extLst>
              <a:ext uri="{FF2B5EF4-FFF2-40B4-BE49-F238E27FC236}">
                <a16:creationId xmlns:a16="http://schemas.microsoft.com/office/drawing/2014/main" id="{02107861-7903-4236-9FA3-75AEE0BD42BA}"/>
              </a:ext>
            </a:extLst>
          </p:cNvPr>
          <p:cNvSpPr>
            <a:spLocks noGrp="1"/>
          </p:cNvSpPr>
          <p:nvPr>
            <p:ph idx="1"/>
          </p:nvPr>
        </p:nvSpPr>
        <p:spPr/>
        <p:txBody>
          <a:bodyPr/>
          <a:lstStyle/>
          <a:p>
            <a:r>
              <a:rPr lang="lt-LT" sz="2000" dirty="0">
                <a:latin typeface="Times New Roman" panose="02020603050405020304" pitchFamily="18" charset="0"/>
                <a:cs typeface="Times New Roman" panose="02020603050405020304" pitchFamily="18" charset="0"/>
              </a:rPr>
              <a:t>1. Mokytojos dažniau organizuoja veiklas, kuriose vaikai skatinami naudotis kimochi žaisliukais-emociukais, mokosi atpažinti ir įvardinti emocijas, kalbasi apie būdus įveikti liūdesį, pyktį, nusivylimą ir kt. Grupėse vaikų akių lygyje iškabinti veidukai su skirtingomis emocijomis, vaikai turi galimybę nurodyti emociją, kuri atitinka jo tos dienos nuotaiką.</a:t>
            </a:r>
          </a:p>
          <a:p>
            <a:r>
              <a:rPr lang="lt-LT" sz="2000" dirty="0">
                <a:latin typeface="Times New Roman" panose="02020603050405020304" pitchFamily="18" charset="0"/>
                <a:ea typeface="Calibri" panose="020F0502020204030204" pitchFamily="34" charset="0"/>
                <a:cs typeface="Times New Roman" panose="02020603050405020304" pitchFamily="18" charset="0"/>
              </a:rPr>
              <a:t>2. Grupėse įrengti nusiraminimo, atsipalaidavimo kampeliai.</a:t>
            </a:r>
          </a:p>
          <a:p>
            <a:r>
              <a:rPr lang="lt-LT" sz="2000" dirty="0">
                <a:latin typeface="Times New Roman" panose="02020603050405020304" pitchFamily="18" charset="0"/>
                <a:ea typeface="Calibri" panose="020F0502020204030204" pitchFamily="34" charset="0"/>
                <a:cs typeface="Times New Roman" panose="02020603050405020304" pitchFamily="18" charset="0"/>
              </a:rPr>
              <a:t>3. Tėvelių susirinkimų metu bei kartu su vaikais aptartos vaikų elgesio pagrindinės taisyklės, kelios jų trumpai ir vaizdiškai pateiktos vaikams matomose vietose ant sienos.</a:t>
            </a:r>
          </a:p>
          <a:p>
            <a:endParaRPr lang="lt-LT" dirty="0"/>
          </a:p>
        </p:txBody>
      </p:sp>
    </p:spTree>
    <p:extLst>
      <p:ext uri="{BB962C8B-B14F-4D97-AF65-F5344CB8AC3E}">
        <p14:creationId xmlns:p14="http://schemas.microsoft.com/office/powerpoint/2010/main" val="34959910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140</TotalTime>
  <Words>684</Words>
  <Application>Microsoft Office PowerPoint</Application>
  <PresentationFormat>Widescreen</PresentationFormat>
  <Paragraphs>68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Times New Roman</vt:lpstr>
      <vt:lpstr>Trebuchet MS</vt:lpstr>
      <vt:lpstr>Wingdings 3</vt:lpstr>
      <vt:lpstr>Facet</vt:lpstr>
      <vt:lpstr>                    SKUODO RAJONO MOSĖDŽIO VAIKŲ LOPŠELIO-DARŽELIO Adresas: R. Granausko g. 7-2, Mosėdis, Skuodo rajonas    GILUMINIS VEIKLOS KOKYBĖS ĮSIVERTINIMAS 2023 m. sausio mėn.  </vt:lpstr>
      <vt:lpstr>Veiklos kokybės įsivertinimo grupės sudėtis:</vt:lpstr>
      <vt:lpstr>Giluminiam įsivertinimui pasirinktos srities VAIKO GEROVĖ rodikliai:</vt:lpstr>
      <vt:lpstr>GILUMINIO AUDITO IŠVADOS:</vt:lpstr>
      <vt:lpstr>GILUMINIO AUDITO IŠVADOS:</vt:lpstr>
      <vt:lpstr>MOKYKLOS VEIKLOS KOKYBĖS TOBULINIMO PLANAS  SRITIS: VAIKO GEROVĖ </vt:lpstr>
      <vt:lpstr>MOKYKLOS VEIKLOS KOKYBĖS TOBULINIMO PLANO ĮGYVENDINIMAS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SKUODO RAJONO MOSĖDŽIO VAIKŲ LOPŠELIO-DARŽELIO Adresas: R. Granausko g. 7-2, Mosėdis, Skuodo rajonas    GILUMINIS VEIKLOS KOKYBĖS ĮSIVERTINIMAS 2023 m. sausio mėn.</dc:title>
  <dc:creator>Admin</dc:creator>
  <cp:lastModifiedBy>Renata Pladienė</cp:lastModifiedBy>
  <cp:revision>4</cp:revision>
  <dcterms:created xsi:type="dcterms:W3CDTF">2023-01-18T10:29:08Z</dcterms:created>
  <dcterms:modified xsi:type="dcterms:W3CDTF">2024-10-01T12:12:42Z</dcterms:modified>
</cp:coreProperties>
</file>