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4"/>
  </p:notesMasterIdLst>
  <p:sldIdLst>
    <p:sldId id="256" r:id="rId2"/>
    <p:sldId id="257" r:id="rId3"/>
    <p:sldId id="258" r:id="rId4"/>
    <p:sldId id="260" r:id="rId5"/>
    <p:sldId id="261" r:id="rId6"/>
    <p:sldId id="265" r:id="rId7"/>
    <p:sldId id="266" r:id="rId8"/>
    <p:sldId id="259" r:id="rId9"/>
    <p:sldId id="264" r:id="rId10"/>
    <p:sldId id="267" r:id="rId11"/>
    <p:sldId id="268" r:id="rId12"/>
    <p:sldId id="269"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10/9/2024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chemeClr val="bg1"/>
        </a:solidFill>
        <a:effectLst/>
      </p:bgPr>
    </p:bg>
    <p:spTree>
      <p:nvGrpSpPr>
        <p:cNvPr id="1" name=""/>
        <p:cNvGrpSpPr/>
        <p:nvPr/>
      </p:nvGrpSpPr>
      <p:grpSpPr>
        <a:xfrm>
          <a:off x="0" y="0"/>
          <a:ext cx="0" cy="0"/>
          <a:chOff x="0" y="0"/>
          <a:chExt cx="0" cy="0"/>
        </a:xfrm>
      </p:grpSpPr>
      <p:pic>
        <p:nvPicPr>
          <p:cNvPr id="2050" name="Picture 2" descr="关系图"/>
          <p:cNvPicPr>
            <a:picLocks noChangeAspect="1"/>
          </p:cNvPicPr>
          <p:nvPr/>
        </p:nvPicPr>
        <p:blipFill>
          <a:blip r:embed="rId2"/>
          <a:srcRect r="2528" b="10909"/>
          <a:stretch>
            <a:fillRect/>
          </a:stretch>
        </p:blipFill>
        <p:spPr>
          <a:xfrm>
            <a:off x="239184" y="692150"/>
            <a:ext cx="11885083" cy="6110288"/>
          </a:xfrm>
          <a:prstGeom prst="rect">
            <a:avLst/>
          </a:prstGeom>
          <a:noFill/>
          <a:ln w="9525">
            <a:noFill/>
          </a:ln>
        </p:spPr>
      </p:pic>
      <p:sp>
        <p:nvSpPr>
          <p:cNvPr id="10" name="Rectangle 7"/>
          <p:cNvSpPr>
            <a:spLocks noChangeArrowheads="1"/>
          </p:cNvSpPr>
          <p:nvPr/>
        </p:nvSpPr>
        <p:spPr bwMode="auto">
          <a:xfrm>
            <a:off x="2117" y="549275"/>
            <a:ext cx="12192000" cy="151130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sp>
        <p:nvSpPr>
          <p:cNvPr id="2051" name="Rectangle 3"/>
          <p:cNvSpPr>
            <a:spLocks noGrp="1" noChangeArrowheads="1"/>
          </p:cNvSpPr>
          <p:nvPr>
            <p:ph type="subTitle" idx="1"/>
          </p:nvPr>
        </p:nvSpPr>
        <p:spPr>
          <a:xfrm>
            <a:off x="2544233" y="2492375"/>
            <a:ext cx="7393517" cy="1222375"/>
          </a:xfrm>
        </p:spPr>
        <p:txBody>
          <a:bodyPr anchor="ctr"/>
          <a:lstStyle>
            <a:lvl1pPr marL="0" indent="0" algn="ctr">
              <a:buFontTx/>
              <a:buNone/>
              <a:defRPr/>
            </a:lvl1pPr>
          </a:lstStyle>
          <a:p>
            <a:pPr lvl="0"/>
            <a:r>
              <a:rPr lang="en-US" altLang="zh-CN" noProof="0"/>
              <a:t>Click to edit Master subtitle style</a:t>
            </a:r>
          </a:p>
        </p:txBody>
      </p:sp>
      <p:sp>
        <p:nvSpPr>
          <p:cNvPr id="2056" name="Rectangle 8"/>
          <p:cNvSpPr>
            <a:spLocks noGrp="1" noChangeArrowheads="1"/>
          </p:cNvSpPr>
          <p:nvPr>
            <p:ph type="ctrTitle"/>
          </p:nvPr>
        </p:nvSpPr>
        <p:spPr>
          <a:xfrm>
            <a:off x="1007533" y="620713"/>
            <a:ext cx="10363200" cy="1470025"/>
          </a:xfrm>
        </p:spPr>
        <p:txBody>
          <a:bodyPr/>
          <a:lstStyle>
            <a:lvl1pPr>
              <a:defRPr sz="3600"/>
            </a:lvl1pPr>
          </a:lstStyle>
          <a:p>
            <a:pPr lvl="0"/>
            <a:r>
              <a:rPr lang="en-US" altLang="zh-CN" noProof="0"/>
              <a:t>Click to edit Master title style</a:t>
            </a:r>
          </a:p>
        </p:txBody>
      </p:sp>
      <p:sp>
        <p:nvSpPr>
          <p:cNvPr id="11" name="Rectangle 4"/>
          <p:cNvSpPr>
            <a:spLocks noGrp="1" noChangeArrowheads="1"/>
          </p:cNvSpPr>
          <p:nvPr>
            <p:ph type="dt" sz="half" idx="2"/>
          </p:nvPr>
        </p:nvSpPr>
        <p:spPr bwMode="auto">
          <a:xfrm>
            <a:off x="609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2FABD63E-223D-47EA-BABC-210F56C400C0}" type="datetimeFigureOut">
              <a:rPr lang="lt-LT" smtClean="0"/>
              <a:t>2024-10-09</a:t>
            </a:fld>
            <a:endParaRPr lang="lt-LT"/>
          </a:p>
        </p:txBody>
      </p:sp>
      <p:sp>
        <p:nvSpPr>
          <p:cNvPr id="12" name="Rectangle 5"/>
          <p:cNvSpPr>
            <a:spLocks noGrp="1" noChangeArrowheads="1"/>
          </p:cNvSpPr>
          <p:nvPr>
            <p:ph type="ftr" sz="quarter" idx="3"/>
          </p:nvPr>
        </p:nvSpPr>
        <p:spPr bwMode="auto">
          <a:xfrm>
            <a:off x="4165600" y="6245225"/>
            <a:ext cx="3860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endParaRPr lang="lt-LT"/>
          </a:p>
        </p:txBody>
      </p:sp>
      <p:sp>
        <p:nvSpPr>
          <p:cNvPr id="13" name="Rectangle 6"/>
          <p:cNvSpPr>
            <a:spLocks noGrp="1" noChangeArrowheads="1"/>
          </p:cNvSpPr>
          <p:nvPr>
            <p:ph type="sldNum" sz="quarter" idx="4"/>
          </p:nvPr>
        </p:nvSpPr>
        <p:spPr bwMode="auto">
          <a:xfrm>
            <a:off x="8737600" y="6245225"/>
            <a:ext cx="2844800" cy="476250"/>
          </a:xfrm>
          <a:prstGeom prst="rect">
            <a:avLst/>
          </a:prstGeom>
          <a:noFill/>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a:lvl1pPr>
          </a:lstStyle>
          <a:p>
            <a:fld id="{EFF725F7-49C9-4BB9-BDBC-67DF25958655}" type="slidenum">
              <a:rPr lang="lt-LT" smtClean="0"/>
              <a:t>‹#›</a:t>
            </a:fld>
            <a:endParaRPr lang="lt-L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p:cTn id="7" dur="1000" fill="hold"/>
                                        <p:tgtEl>
                                          <p:spTgt spid="10"/>
                                        </p:tgtEl>
                                        <p:attrNameLst>
                                          <p:attrName>ppt_x</p:attrName>
                                        </p:attrNameLst>
                                      </p:cBhvr>
                                      <p:tavLst>
                                        <p:tav tm="0">
                                          <p:val>
                                            <p:strVal val="#ppt_x-.2"/>
                                          </p:val>
                                        </p:tav>
                                        <p:tav tm="100000">
                                          <p:val>
                                            <p:strVal val="#ppt_x"/>
                                          </p:val>
                                        </p:tav>
                                      </p:tavLst>
                                    </p:anim>
                                    <p:anim calcmode="lin" valueType="num">
                                      <p:cBhvr>
                                        <p:cTn id="8" dur="1000" fill="hold"/>
                                        <p:tgtEl>
                                          <p:spTgt spid="10"/>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bldLvl="0" animBg="1"/>
    </p:bldLst>
  </p:timing>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ABD63E-223D-47EA-BABC-210F56C400C0}" type="datetimeFigureOut">
              <a:rPr lang="lt-LT" smtClean="0"/>
              <a:t>2024-10-09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8"/>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8"/>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ABD63E-223D-47EA-BABC-210F56C400C0}" type="datetimeFigureOut">
              <a:rPr lang="lt-LT" smtClean="0"/>
              <a:t>2024-10-09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FABD63E-223D-47EA-BABC-210F56C400C0}" type="datetimeFigureOut">
              <a:rPr lang="lt-LT" smtClean="0"/>
              <a:t>2024-10-09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3"/>
            <a:ext cx="105156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p>
            <a:fld id="{2FABD63E-223D-47EA-BABC-210F56C400C0}" type="datetimeFigureOut">
              <a:rPr lang="lt-LT" smtClean="0"/>
              <a:t>2024-10-09</a:t>
            </a:fld>
            <a:endParaRPr lang="lt-LT"/>
          </a:p>
        </p:txBody>
      </p:sp>
      <p:sp>
        <p:nvSpPr>
          <p:cNvPr id="5" name="Footer Placeholder 4"/>
          <p:cNvSpPr>
            <a:spLocks noGrp="1"/>
          </p:cNvSpPr>
          <p:nvPr>
            <p:ph type="ftr" sz="quarter" idx="11"/>
          </p:nvPr>
        </p:nvSpPr>
        <p:spPr/>
        <p:txBody>
          <a:bodyPr/>
          <a:lstStyle/>
          <a:p>
            <a:endParaRPr lang="lt-LT"/>
          </a:p>
        </p:txBody>
      </p:sp>
      <p:sp>
        <p:nvSpPr>
          <p:cNvPr id="6" name="Slide Number Placeholder 5"/>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0"/>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0"/>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ABD63E-223D-47EA-BABC-210F56C400C0}" type="datetimeFigureOut">
              <a:rPr lang="lt-LT" smtClean="0"/>
              <a:t>2024-10-09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40317"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40317" y="1681163"/>
            <a:ext cx="515831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40317" y="2505075"/>
            <a:ext cx="5158316"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71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71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ABD63E-223D-47EA-BABC-210F56C400C0}" type="datetimeFigureOut">
              <a:rPr lang="lt-LT" smtClean="0"/>
              <a:t>2024-10-09</a:t>
            </a:fld>
            <a:endParaRPr lang="lt-LT"/>
          </a:p>
        </p:txBody>
      </p:sp>
      <p:sp>
        <p:nvSpPr>
          <p:cNvPr id="8" name="Footer Placeholder 7"/>
          <p:cNvSpPr>
            <a:spLocks noGrp="1"/>
          </p:cNvSpPr>
          <p:nvPr>
            <p:ph type="ftr" sz="quarter" idx="11"/>
          </p:nvPr>
        </p:nvSpPr>
        <p:spPr/>
        <p:txBody>
          <a:bodyPr/>
          <a:lstStyle/>
          <a:p>
            <a:endParaRPr lang="lt-LT"/>
          </a:p>
        </p:txBody>
      </p:sp>
      <p:sp>
        <p:nvSpPr>
          <p:cNvPr id="9" name="Slide Number Placeholder 8"/>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FABD63E-223D-47EA-BABC-210F56C400C0}" type="datetimeFigureOut">
              <a:rPr lang="lt-LT" smtClean="0"/>
              <a:t>2024-10-09</a:t>
            </a:fld>
            <a:endParaRPr lang="lt-LT"/>
          </a:p>
        </p:txBody>
      </p:sp>
      <p:sp>
        <p:nvSpPr>
          <p:cNvPr id="4" name="Footer Placeholder 3"/>
          <p:cNvSpPr>
            <a:spLocks noGrp="1"/>
          </p:cNvSpPr>
          <p:nvPr>
            <p:ph type="ftr" sz="quarter" idx="11"/>
          </p:nvPr>
        </p:nvSpPr>
        <p:spPr/>
        <p:txBody>
          <a:bodyPr/>
          <a:lstStyle/>
          <a:p>
            <a:endParaRPr lang="lt-LT"/>
          </a:p>
        </p:txBody>
      </p:sp>
      <p:sp>
        <p:nvSpPr>
          <p:cNvPr id="5" name="Slide Number Placeholder 4"/>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ABD63E-223D-47EA-BABC-210F56C400C0}" type="datetimeFigureOut">
              <a:rPr lang="lt-LT" smtClean="0"/>
              <a:t>2024-10-09</a:t>
            </a:fld>
            <a:endParaRPr lang="lt-LT"/>
          </a:p>
        </p:txBody>
      </p:sp>
      <p:sp>
        <p:nvSpPr>
          <p:cNvPr id="3" name="Footer Placeholder 2"/>
          <p:cNvSpPr>
            <a:spLocks noGrp="1"/>
          </p:cNvSpPr>
          <p:nvPr>
            <p:ph type="ftr" sz="quarter" idx="11"/>
          </p:nvPr>
        </p:nvSpPr>
        <p:spPr/>
        <p:txBody>
          <a:bodyPr/>
          <a:lstStyle/>
          <a:p>
            <a:endParaRPr lang="lt-LT"/>
          </a:p>
        </p:txBody>
      </p:sp>
      <p:sp>
        <p:nvSpPr>
          <p:cNvPr id="4" name="Slide Number Placeholder 3"/>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717"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ABD63E-223D-47EA-BABC-210F56C400C0}" type="datetimeFigureOut">
              <a:rPr lang="lt-LT" smtClean="0"/>
              <a:t>2024-10-09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40317" y="457200"/>
            <a:ext cx="393276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717" y="987425"/>
            <a:ext cx="6172200" cy="4873625"/>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1" fontAlgn="base" latinLnBrk="0" hangingPunct="1">
              <a:lnSpc>
                <a:spcPct val="100000"/>
              </a:lnSpc>
              <a:spcBef>
                <a:spcPct val="20000"/>
              </a:spcBef>
              <a:spcAft>
                <a:spcPct val="0"/>
              </a:spcAft>
              <a:buClrTx/>
              <a:buSzTx/>
              <a:buFontTx/>
              <a:buNone/>
              <a:defRPr/>
            </a:pPr>
            <a:endParaRPr kumimoji="0" lang="en-US" sz="3200" b="0" i="0" u="none" strike="noStrike" kern="1200" cap="none" spc="0" normalizeH="0" baseline="0" noProof="0">
              <a:ln>
                <a:noFill/>
              </a:ln>
              <a:solidFill>
                <a:schemeClr val="tx1"/>
              </a:solidFill>
              <a:effectLst/>
              <a:uLnTx/>
              <a:uFillTx/>
              <a:latin typeface="+mn-lt"/>
              <a:ea typeface="+mn-ea"/>
              <a:cs typeface="+mn-cs"/>
            </a:endParaRPr>
          </a:p>
        </p:txBody>
      </p:sp>
      <p:sp>
        <p:nvSpPr>
          <p:cNvPr id="4" name="Text Placeholder 3"/>
          <p:cNvSpPr>
            <a:spLocks noGrp="1"/>
          </p:cNvSpPr>
          <p:nvPr>
            <p:ph type="body" sz="half" idx="2"/>
          </p:nvPr>
        </p:nvSpPr>
        <p:spPr>
          <a:xfrm>
            <a:off x="840317" y="2057400"/>
            <a:ext cx="393276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ABD63E-223D-47EA-BABC-210F56C400C0}" type="datetimeFigureOut">
              <a:rPr lang="lt-LT" smtClean="0"/>
              <a:t>2024-10-09</a:t>
            </a:fld>
            <a:endParaRPr lang="lt-LT"/>
          </a:p>
        </p:txBody>
      </p:sp>
      <p:sp>
        <p:nvSpPr>
          <p:cNvPr id="6" name="Footer Placeholder 5"/>
          <p:cNvSpPr>
            <a:spLocks noGrp="1"/>
          </p:cNvSpPr>
          <p:nvPr>
            <p:ph type="ftr" sz="quarter" idx="11"/>
          </p:nvPr>
        </p:nvSpPr>
        <p:spPr/>
        <p:txBody>
          <a:bodyPr/>
          <a:lstStyle/>
          <a:p>
            <a:endParaRPr lang="lt-LT"/>
          </a:p>
        </p:txBody>
      </p:sp>
      <p:sp>
        <p:nvSpPr>
          <p:cNvPr id="7" name="Slide Number Placeholder 6"/>
          <p:cNvSpPr>
            <a:spLocks noGrp="1"/>
          </p:cNvSpPr>
          <p:nvPr>
            <p:ph type="sldNum" sz="quarter" idx="12"/>
          </p:nvPr>
        </p:nvSpPr>
        <p:spPr/>
        <p:txBody>
          <a:bodyPr/>
          <a:lstStyle/>
          <a:p>
            <a:fld id="{EFF725F7-49C9-4BB9-BDBC-67DF25958655}" type="slidenum">
              <a:rPr lang="lt-LT" smtClean="0"/>
              <a:t>‹#›</a:t>
            </a:fld>
            <a:endParaRPr lang="lt-LT"/>
          </a:p>
        </p:txBody>
      </p:sp>
    </p:spTree>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2117" y="333375"/>
            <a:ext cx="12192000" cy="1009650"/>
          </a:xfrm>
          <a:prstGeom prst="rect">
            <a:avLst/>
          </a:prstGeom>
          <a:gradFill rotWithShape="0">
            <a:gsLst>
              <a:gs pos="0">
                <a:schemeClr val="bg2">
                  <a:gamma/>
                  <a:tint val="0"/>
                  <a:invGamma/>
                </a:schemeClr>
              </a:gs>
              <a:gs pos="100000">
                <a:schemeClr val="bg2">
                  <a:alpha val="53999"/>
                </a:schemeClr>
              </a:gs>
            </a:gsLst>
            <a:lin ang="0" scaled="1"/>
          </a:gra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800" b="0" i="0" u="none" strike="noStrike" kern="1200" cap="none" spc="0" normalizeH="0" baseline="0" noProof="0">
              <a:ln>
                <a:noFill/>
              </a:ln>
              <a:solidFill>
                <a:schemeClr val="tx1"/>
              </a:solidFill>
              <a:effectLst/>
              <a:uLnTx/>
              <a:uFillTx/>
              <a:latin typeface="Arial" panose="020B0604020202020204" pitchFamily="34" charset="0"/>
              <a:ea typeface="SimSun" panose="02010600030101010101" pitchFamily="2" charset="-122"/>
              <a:cs typeface="+mn-cs"/>
            </a:endParaRPr>
          </a:p>
        </p:txBody>
      </p:sp>
      <p:pic>
        <p:nvPicPr>
          <p:cNvPr id="1027" name="Picture 3" descr="关系图"/>
          <p:cNvPicPr>
            <a:picLocks noChangeAspect="1"/>
          </p:cNvPicPr>
          <p:nvPr/>
        </p:nvPicPr>
        <p:blipFill>
          <a:blip r:embed="rId13"/>
          <a:srcRect t="1094" r="8122" b="13318"/>
          <a:stretch>
            <a:fillRect/>
          </a:stretch>
        </p:blipFill>
        <p:spPr>
          <a:xfrm>
            <a:off x="7730067" y="4438650"/>
            <a:ext cx="4453467" cy="2333625"/>
          </a:xfrm>
          <a:prstGeom prst="rect">
            <a:avLst/>
          </a:prstGeom>
          <a:noFill/>
          <a:ln w="9525">
            <a:noFill/>
          </a:ln>
        </p:spPr>
      </p:pic>
      <p:sp>
        <p:nvSpPr>
          <p:cNvPr id="1028" name="Rectangle 4"/>
          <p:cNvSpPr>
            <a:spLocks noGrp="1"/>
          </p:cNvSpPr>
          <p:nvPr>
            <p:ph type="title"/>
          </p:nvPr>
        </p:nvSpPr>
        <p:spPr>
          <a:xfrm>
            <a:off x="609600" y="274638"/>
            <a:ext cx="10972800" cy="1143000"/>
          </a:xfrm>
          <a:prstGeom prst="rect">
            <a:avLst/>
          </a:prstGeom>
          <a:noFill/>
          <a:ln w="9525">
            <a:noFill/>
          </a:ln>
        </p:spPr>
        <p:txBody>
          <a:bodyPr anchor="ctr" anchorCtr="0"/>
          <a:lstStyle/>
          <a:p>
            <a:pPr lvl="0"/>
            <a:r>
              <a:rPr lang="en-US" altLang="zh-CN" dirty="0"/>
              <a:t>Click to edit Master title style</a:t>
            </a:r>
          </a:p>
        </p:txBody>
      </p:sp>
      <p:sp>
        <p:nvSpPr>
          <p:cNvPr id="1029" name="Rectangle 5"/>
          <p:cNvSpPr>
            <a:spLocks noGrp="1"/>
          </p:cNvSpPr>
          <p:nvPr>
            <p:ph type="body" idx="1"/>
          </p:nvPr>
        </p:nvSpPr>
        <p:spPr>
          <a:xfrm>
            <a:off x="609600" y="1600200"/>
            <a:ext cx="10972800" cy="4525963"/>
          </a:xfrm>
          <a:prstGeom prst="rect">
            <a:avLst/>
          </a:prstGeom>
          <a:noFill/>
          <a:ln w="9525">
            <a:noFill/>
          </a:ln>
        </p:spPr>
        <p:txBody>
          <a:bodyPr/>
          <a:lstStyle/>
          <a:p>
            <a:pPr lvl="0"/>
            <a:r>
              <a:rPr lang="en-US" altLang="zh-CN" dirty="0"/>
              <a:t>Click to edit Master text styles</a:t>
            </a:r>
          </a:p>
          <a:p>
            <a:pPr lvl="1"/>
            <a:r>
              <a:rPr lang="en-US" altLang="zh-CN" dirty="0"/>
              <a:t>Second level</a:t>
            </a:r>
          </a:p>
          <a:p>
            <a:pPr lvl="2"/>
            <a:r>
              <a:rPr lang="en-US" altLang="zh-CN" dirty="0"/>
              <a:t>Third level</a:t>
            </a:r>
          </a:p>
          <a:p>
            <a:pPr lvl="3"/>
            <a:r>
              <a:rPr lang="en-US" altLang="zh-CN" dirty="0"/>
              <a:t>Fourth level</a:t>
            </a:r>
          </a:p>
          <a:p>
            <a:pPr lvl="4"/>
            <a:r>
              <a:rPr lang="en-US" altLang="zh-CN" dirty="0"/>
              <a:t>Fifth level</a:t>
            </a:r>
          </a:p>
        </p:txBody>
      </p:sp>
      <p:sp>
        <p:nvSpPr>
          <p:cNvPr id="1030" name="Rectangle 6"/>
          <p:cNvSpPr>
            <a:spLocks noGrp="1" noChangeArrowheads="1"/>
          </p:cNvSpPr>
          <p:nvPr>
            <p:ph type="dt" sz="half" idx="2"/>
          </p:nvPr>
        </p:nvSpPr>
        <p:spPr bwMode="auto">
          <a:xfrm>
            <a:off x="609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defRPr sz="1400"/>
            </a:lvl1pPr>
          </a:lstStyle>
          <a:p>
            <a:fld id="{2FABD63E-223D-47EA-BABC-210F56C400C0}" type="datetimeFigureOut">
              <a:rPr lang="lt-LT" smtClean="0"/>
              <a:t>2024-10-09</a:t>
            </a:fld>
            <a:endParaRPr lang="lt-LT"/>
          </a:p>
        </p:txBody>
      </p:sp>
      <p:sp>
        <p:nvSpPr>
          <p:cNvPr id="1031" name="Rectangle 7"/>
          <p:cNvSpPr>
            <a:spLocks noGrp="1" noChangeArrowheads="1"/>
          </p:cNvSpPr>
          <p:nvPr>
            <p:ph type="ftr" sz="quarter" idx="3"/>
          </p:nvPr>
        </p:nvSpPr>
        <p:spPr bwMode="auto">
          <a:xfrm>
            <a:off x="4165600" y="6245225"/>
            <a:ext cx="3860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a:defRPr sz="1400"/>
            </a:lvl1pPr>
          </a:lstStyle>
          <a:p>
            <a:endParaRPr lang="lt-LT"/>
          </a:p>
        </p:txBody>
      </p:sp>
      <p:sp>
        <p:nvSpPr>
          <p:cNvPr id="1032" name="Rectangle 8"/>
          <p:cNvSpPr>
            <a:spLocks noGrp="1" noChangeArrowheads="1"/>
          </p:cNvSpPr>
          <p:nvPr>
            <p:ph type="sldNum" sz="quarter" idx="4"/>
          </p:nvPr>
        </p:nvSpPr>
        <p:spPr bwMode="auto">
          <a:xfrm>
            <a:off x="8737600" y="6245225"/>
            <a:ext cx="28448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a:defRPr sz="1400"/>
            </a:lvl1pPr>
          </a:lstStyle>
          <a:p>
            <a:fld id="{EFF725F7-49C9-4BB9-BDBC-67DF25958655}" type="slidenum">
              <a:rPr lang="lt-LT" smtClean="0"/>
              <a:t>‹#›</a:t>
            </a:fld>
            <a:endParaRPr lang="lt-L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grpId="0" nodeType="with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p:cTn id="7" dur="1000" fill="hold"/>
                                        <p:tgtEl>
                                          <p:spTgt spid="1026"/>
                                        </p:tgtEl>
                                        <p:attrNameLst>
                                          <p:attrName>ppt_x</p:attrName>
                                        </p:attrNameLst>
                                      </p:cBhvr>
                                      <p:tavLst>
                                        <p:tav tm="0">
                                          <p:val>
                                            <p:strVal val="#ppt_x-.2"/>
                                          </p:val>
                                        </p:tav>
                                        <p:tav tm="100000">
                                          <p:val>
                                            <p:strVal val="#ppt_x"/>
                                          </p:val>
                                        </p:tav>
                                      </p:tavLst>
                                    </p:anim>
                                    <p:anim calcmode="lin" valueType="num">
                                      <p:cBhvr>
                                        <p:cTn id="8" dur="1000" fill="hold"/>
                                        <p:tgtEl>
                                          <p:spTgt spid="1026"/>
                                        </p:tgtEl>
                                        <p:attrNameLst>
                                          <p:attrName>ppt_y</p:attrName>
                                        </p:attrNameLst>
                                      </p:cBhvr>
                                      <p:tavLst>
                                        <p:tav tm="0">
                                          <p:val>
                                            <p:strVal val="#ppt_y"/>
                                          </p:val>
                                        </p:tav>
                                        <p:tav tm="100000">
                                          <p:val>
                                            <p:strVal val="#ppt_y"/>
                                          </p:val>
                                        </p:tav>
                                      </p:tavLst>
                                    </p:anim>
                                    <p:animEffect transition="in" filter="wipe(right)" prLst="gradientSize: 0.1">
                                      <p:cBhvr>
                                        <p:cTn id="9" dur="1000"/>
                                        <p:tgtEl>
                                          <p:spTgt spid="1026"/>
                                        </p:tgtEl>
                                      </p:cBhvr>
                                    </p:animEffect>
                                  </p:childTnLst>
                                </p:cTn>
                              </p:par>
                              <p:par>
                                <p:cTn id="10" presetID="29" presetClass="entr" presetSubtype="0" fill="hold" grpId="0" nodeType="withEffect">
                                  <p:stCondLst>
                                    <p:cond delay="0"/>
                                  </p:stCondLst>
                                  <p:childTnLst>
                                    <p:set>
                                      <p:cBhvr>
                                        <p:cTn id="11" dur="1" fill="hold">
                                          <p:stCondLst>
                                            <p:cond delay="0"/>
                                          </p:stCondLst>
                                        </p:cTn>
                                        <p:tgtEl>
                                          <p:spTgt spid="1028"/>
                                        </p:tgtEl>
                                        <p:attrNameLst>
                                          <p:attrName>style.visibility</p:attrName>
                                        </p:attrNameLst>
                                      </p:cBhvr>
                                      <p:to>
                                        <p:strVal val="visible"/>
                                      </p:to>
                                    </p:set>
                                    <p:anim calcmode="lin" valueType="num">
                                      <p:cBhvr>
                                        <p:cTn id="12" dur="1000" fill="hold"/>
                                        <p:tgtEl>
                                          <p:spTgt spid="1028"/>
                                        </p:tgtEl>
                                        <p:attrNameLst>
                                          <p:attrName>ppt_x</p:attrName>
                                        </p:attrNameLst>
                                      </p:cBhvr>
                                      <p:tavLst>
                                        <p:tav tm="0">
                                          <p:val>
                                            <p:strVal val="#ppt_x-.2"/>
                                          </p:val>
                                        </p:tav>
                                        <p:tav tm="100000">
                                          <p:val>
                                            <p:strVal val="#ppt_x"/>
                                          </p:val>
                                        </p:tav>
                                      </p:tavLst>
                                    </p:anim>
                                    <p:anim calcmode="lin" valueType="num">
                                      <p:cBhvr>
                                        <p:cTn id="13" dur="1000" fill="hold"/>
                                        <p:tgtEl>
                                          <p:spTgt spid="1028"/>
                                        </p:tgtEl>
                                        <p:attrNameLst>
                                          <p:attrName>ppt_y</p:attrName>
                                        </p:attrNameLst>
                                      </p:cBhvr>
                                      <p:tavLst>
                                        <p:tav tm="0">
                                          <p:val>
                                            <p:strVal val="#ppt_y"/>
                                          </p:val>
                                        </p:tav>
                                        <p:tav tm="100000">
                                          <p:val>
                                            <p:strVal val="#ppt_y"/>
                                          </p:val>
                                        </p:tav>
                                      </p:tavLst>
                                    </p:anim>
                                    <p:animEffect transition="in" filter="wipe(right)" prLst="gradientSize: 0.1">
                                      <p:cBhvr>
                                        <p:cTn id="14" dur="1000"/>
                                        <p:tgtEl>
                                          <p:spTgt spid="10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6" grpId="0" bldLvl="0" animBg="1"/>
      <p:bldP spid="1028" grpId="0" bldLvl="0"/>
    </p:bldLst>
  </p:timing>
  <p:hf sldNum="0" hdr="0" ftr="0" dt="0"/>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2pPr>
      <a:lvl3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3pPr>
      <a:lvl4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4pPr>
      <a:lvl5pPr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5pPr>
      <a:lvl6pPr marL="4572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6pPr>
      <a:lvl7pPr marL="9144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7pPr>
      <a:lvl8pPr marL="13716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8pPr>
      <a:lvl9pPr marL="1828800" algn="ctr" rtl="0" fontAlgn="base">
        <a:spcBef>
          <a:spcPct val="0"/>
        </a:spcBef>
        <a:spcAft>
          <a:spcPct val="0"/>
        </a:spcAft>
        <a:defRPr sz="4400">
          <a:solidFill>
            <a:schemeClr val="tx2"/>
          </a:solidFill>
          <a:latin typeface="Arial" panose="020B0604020202020204" pitchFamily="34" charset="0"/>
          <a:ea typeface="SimSun" panose="02010600030101010101" pitchFamily="2" charset="-122"/>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6450" y="827405"/>
            <a:ext cx="9663430" cy="4307205"/>
          </a:xfrm>
        </p:spPr>
        <p:txBody>
          <a:bodyPr/>
          <a:lstStyle/>
          <a:p>
            <a:pPr algn="ctr"/>
            <a:br>
              <a:rPr lang="lt-LT" sz="3200" dirty="0">
                <a:solidFill>
                  <a:srgbClr val="000000"/>
                </a:solidFill>
                <a:latin typeface="Times New Roman" panose="02020603050405020304" pitchFamily="18" charset="0"/>
                <a:cs typeface="Times New Roman" panose="02020603050405020304" pitchFamily="18" charset="0"/>
              </a:rPr>
            </a:br>
            <a:r>
              <a:rPr lang="lt-LT" sz="2800" dirty="0">
                <a:latin typeface="Times New Roman" panose="02020603050405020304" pitchFamily="18" charset="0"/>
                <a:cs typeface="Times New Roman" panose="02020603050405020304" pitchFamily="18" charset="0"/>
              </a:rPr>
              <a:t>SKUODO RAJONO MOSĖDŽIO VAIKŲ LOPŠELIO-DARŽELIO</a:t>
            </a:r>
            <a:br>
              <a:rPr lang="lt-LT" sz="2800" dirty="0">
                <a:latin typeface="Times New Roman" panose="02020603050405020304" pitchFamily="18" charset="0"/>
                <a:cs typeface="Times New Roman" panose="02020603050405020304" pitchFamily="18" charset="0"/>
              </a:rPr>
            </a:br>
            <a:r>
              <a:rPr lang="lt-LT" sz="2000" dirty="0">
                <a:latin typeface="Times New Roman" panose="02020603050405020304" pitchFamily="18" charset="0"/>
                <a:cs typeface="Times New Roman" panose="02020603050405020304" pitchFamily="18" charset="0"/>
              </a:rPr>
              <a:t>Adresas: </a:t>
            </a:r>
            <a:r>
              <a:rPr lang="fi-FI" sz="2000" dirty="0">
                <a:solidFill>
                  <a:srgbClr val="000000"/>
                </a:solidFill>
                <a:latin typeface="Times New Roman" panose="02020603050405020304" pitchFamily="18" charset="0"/>
                <a:cs typeface="Times New Roman" panose="02020603050405020304" pitchFamily="18" charset="0"/>
              </a:rPr>
              <a:t>R. Granausko g. 7-2, Mosėdis, Skuodo rajonas</a:t>
            </a:r>
            <a:br>
              <a:rPr lang="lt-LT" sz="1800" dirty="0">
                <a:solidFill>
                  <a:srgbClr val="000000"/>
                </a:solidFill>
                <a:latin typeface="Times New Roman" panose="02020603050405020304" pitchFamily="18" charset="0"/>
                <a:cs typeface="Times New Roman" panose="02020603050405020304" pitchFamily="18" charset="0"/>
              </a:rPr>
            </a:br>
            <a:br>
              <a:rPr lang="lt-LT" sz="2800" dirty="0">
                <a:solidFill>
                  <a:srgbClr val="000000"/>
                </a:solidFill>
                <a:latin typeface="Times New Roman" panose="02020603050405020304" pitchFamily="18" charset="0"/>
                <a:cs typeface="Times New Roman" panose="02020603050405020304" pitchFamily="18" charset="0"/>
              </a:rPr>
            </a:br>
            <a:br>
              <a:rPr lang="lt-LT" sz="2800" dirty="0">
                <a:solidFill>
                  <a:srgbClr val="000000"/>
                </a:solidFill>
                <a:latin typeface="Times New Roman" panose="02020603050405020304" pitchFamily="18" charset="0"/>
                <a:cs typeface="Times New Roman" panose="02020603050405020304" pitchFamily="18" charset="0"/>
              </a:rPr>
            </a:br>
            <a:r>
              <a:rPr lang="lt-LT" sz="2800" dirty="0">
                <a:latin typeface="Times New Roman" panose="02020603050405020304" pitchFamily="18" charset="0"/>
                <a:cs typeface="Times New Roman" panose="02020603050405020304" pitchFamily="18" charset="0"/>
              </a:rPr>
              <a:t> </a:t>
            </a:r>
            <a:r>
              <a:rPr lang="lt-LT" sz="28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GILUMINIS VEIKLOS KOKYBĖS ĮSIVERTINIMAS</a:t>
            </a:r>
            <a:br>
              <a:rPr lang="lt-LT" sz="2800" i="1" dirty="0">
                <a:latin typeface="Times New Roman" panose="02020603050405020304" pitchFamily="18" charset="0"/>
                <a:cs typeface="Times New Roman" panose="02020603050405020304" pitchFamily="18" charset="0"/>
              </a:rPr>
            </a:br>
            <a:br>
              <a:rPr lang="lt-LT" sz="2800" i="1" dirty="0">
                <a:latin typeface="Times New Roman" panose="02020603050405020304" pitchFamily="18" charset="0"/>
                <a:cs typeface="Times New Roman" panose="02020603050405020304" pitchFamily="18" charset="0"/>
              </a:rPr>
            </a:br>
            <a:br>
              <a:rPr lang="lt-LT" sz="2000" dirty="0">
                <a:latin typeface="Times New Roman" panose="02020603050405020304" pitchFamily="18" charset="0"/>
                <a:cs typeface="Times New Roman" panose="02020603050405020304" pitchFamily="18" charset="0"/>
              </a:rPr>
            </a:br>
            <a:r>
              <a:rPr lang="lt-LT" sz="2000" dirty="0">
                <a:latin typeface="Times New Roman" panose="02020603050405020304" pitchFamily="18" charset="0"/>
                <a:cs typeface="Times New Roman" panose="02020603050405020304" pitchFamily="18" charset="0"/>
                <a:sym typeface="+mn-ea"/>
              </a:rPr>
              <a:t>Ataskaitą parengė: veiklos kokybės įsivertinimo grupės koordinatorė Renata Pladienė</a:t>
            </a:r>
            <a:br>
              <a:rPr lang="lt-LT" sz="2000" dirty="0">
                <a:latin typeface="Times New Roman" panose="02020603050405020304" pitchFamily="18" charset="0"/>
                <a:cs typeface="Times New Roman" panose="02020603050405020304" pitchFamily="18" charset="0"/>
              </a:rPr>
            </a:br>
            <a:br>
              <a:rPr lang="lt-LT" sz="2800" dirty="0">
                <a:latin typeface="Times New Roman" panose="02020603050405020304" pitchFamily="18" charset="0"/>
                <a:cs typeface="Times New Roman" panose="02020603050405020304" pitchFamily="18" charset="0"/>
              </a:rPr>
            </a:br>
            <a:endParaRPr lang="lt-LT" sz="2800" dirty="0"/>
          </a:p>
        </p:txBody>
      </p:sp>
      <p:sp>
        <p:nvSpPr>
          <p:cNvPr id="3" name="Subtitle 2"/>
          <p:cNvSpPr>
            <a:spLocks noGrp="1"/>
          </p:cNvSpPr>
          <p:nvPr>
            <p:ph type="subTitle" idx="1"/>
          </p:nvPr>
        </p:nvSpPr>
        <p:spPr>
          <a:xfrm>
            <a:off x="2049145" y="6017895"/>
            <a:ext cx="6713855" cy="439420"/>
          </a:xfrm>
        </p:spPr>
        <p:txBody>
          <a:bodyPr/>
          <a:lstStyle/>
          <a:p>
            <a:r>
              <a:rPr lang="lt-LT" sz="2400" dirty="0">
                <a:latin typeface="Times New Roman" panose="02020603050405020304" pitchFamily="18" charset="0"/>
                <a:cs typeface="Times New Roman" panose="02020603050405020304" pitchFamily="18" charset="0"/>
                <a:sym typeface="+mn-ea"/>
              </a:rPr>
              <a:t>2024 m. vasario mėn.</a:t>
            </a:r>
            <a:endParaRPr lang="lt-LT"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50FEED-95E6-4A02-BD8D-DDF56AC80916}"/>
              </a:ext>
            </a:extLst>
          </p:cNvPr>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rPr>
              <a:t>MOKYKLOS VEIKLOS KOKYBĖS TOBULINIMO PLANO ĮGYVENDINIMO ATASKAITA 1/3</a:t>
            </a:r>
            <a:endParaRPr lang="lt-LT" sz="3200" dirty="0"/>
          </a:p>
        </p:txBody>
      </p:sp>
      <p:sp>
        <p:nvSpPr>
          <p:cNvPr id="3" name="Content Placeholder 2">
            <a:extLst>
              <a:ext uri="{FF2B5EF4-FFF2-40B4-BE49-F238E27FC236}">
                <a16:creationId xmlns:a16="http://schemas.microsoft.com/office/drawing/2014/main" id="{9B9640B9-3663-493E-B0CE-774F7B62820C}"/>
              </a:ext>
            </a:extLst>
          </p:cNvPr>
          <p:cNvSpPr>
            <a:spLocks noGrp="1"/>
          </p:cNvSpPr>
          <p:nvPr>
            <p:ph idx="1"/>
          </p:nvPr>
        </p:nvSpPr>
        <p:spPr/>
        <p:txBody>
          <a:bodyPr/>
          <a:lstStyle/>
          <a:p>
            <a:pPr>
              <a:lnSpc>
                <a:spcPct val="107000"/>
              </a:lnSpc>
              <a:spcAft>
                <a:spcPts val="0"/>
              </a:spcAft>
            </a:pPr>
            <a:r>
              <a:rPr lang="lt-LT" sz="1600" dirty="0">
                <a:latin typeface="Times New Roman" panose="02020603050405020304" pitchFamily="18" charset="0"/>
                <a:cs typeface="Times New Roman" panose="02020603050405020304" pitchFamily="18" charset="0"/>
              </a:rPr>
              <a:t>Mokytojos grupėse rugpjūčio pabaigoje, laukdamos grįžtančių į grupes vaikučių, perkūrė erdves, pagal galimybes </a:t>
            </a:r>
            <a:r>
              <a:rPr lang="lt-LT" sz="1600" dirty="0">
                <a:latin typeface="Times New Roman" panose="02020603050405020304" pitchFamily="18" charset="0"/>
                <a:ea typeface="Calibri" panose="020F0502020204030204" pitchFamily="34" charset="0"/>
                <a:cs typeface="Times New Roman" panose="02020603050405020304" pitchFamily="18" charset="0"/>
              </a:rPr>
              <a:t>suskirstė į logiškai apibrėžtas mažesnes erdves (pagal ugdomas kompetencijas, veiklos centrus, kampelius ar kt.). </a:t>
            </a:r>
          </a:p>
          <a:p>
            <a:pPr>
              <a:lnSpc>
                <a:spcPct val="107000"/>
              </a:lnSpc>
              <a:spcAft>
                <a:spcPts val="0"/>
              </a:spcAft>
            </a:pPr>
            <a:r>
              <a:rPr lang="lt-LT" sz="1600" dirty="0">
                <a:latin typeface="Times New Roman" panose="02020603050405020304" pitchFamily="18" charset="0"/>
                <a:ea typeface="Calibri" panose="020F0502020204030204" pitchFamily="34" charset="0"/>
                <a:cs typeface="Times New Roman" panose="02020603050405020304" pitchFamily="18" charset="0"/>
              </a:rPr>
              <a:t>Supažindinti vaikus su raidėmis ir siekiant, kad vaikai jas lengviau įsimintų, ant spintelių , ant sienos vaikų lygyje prikabintos įvairios raidelės, parašyti vaikų vardai.</a:t>
            </a:r>
          </a:p>
          <a:p>
            <a:pPr>
              <a:lnSpc>
                <a:spcPct val="107000"/>
              </a:lnSpc>
              <a:spcAft>
                <a:spcPts val="0"/>
              </a:spcAft>
            </a:pPr>
            <a:r>
              <a:rPr lang="lt-LT" sz="1600" dirty="0">
                <a:latin typeface="Times New Roman" panose="02020603050405020304" pitchFamily="18" charset="0"/>
                <a:ea typeface="Calibri" panose="020F0502020204030204" pitchFamily="34" charset="0"/>
                <a:cs typeface="Times New Roman" panose="02020603050405020304" pitchFamily="18" charset="0"/>
              </a:rPr>
              <a:t>Atnaujinamos lauko erdvės –  įrengta lauko aikštelė, įgalinanti vaikus lavinti fizinius gebėjimus, įrengta tyrinėjimui skirta erdvė, sensomotorinė erdvė, suplanuotas lauko kampelio „Parduotuvė“ papildymas priemonėmis ir kt.</a:t>
            </a:r>
          </a:p>
          <a:p>
            <a:pPr>
              <a:lnSpc>
                <a:spcPct val="107000"/>
              </a:lnSpc>
              <a:spcAft>
                <a:spcPts val="0"/>
              </a:spcAft>
            </a:pPr>
            <a:r>
              <a:rPr lang="lt-LT" sz="1600" dirty="0">
                <a:latin typeface="Times New Roman" panose="02020603050405020304" pitchFamily="18" charset="0"/>
                <a:ea typeface="Calibri" panose="020F0502020204030204" pitchFamily="34" charset="0"/>
                <a:cs typeface="Times New Roman" panose="02020603050405020304" pitchFamily="18" charset="0"/>
              </a:rPr>
              <a:t>Ar grupėse veiklų metu numatoma vaikams bendrauti ir bendradarbiauti tarpusavyje galima pastebėti peržiūrėjus mokytojų pateiktus planus elektroniniame dienyne musudarzelis.com. 2024 m. vasario – gegužės mėnesiais 44 proc. veiklų organizuotas darbas grupelėse, nuo rugsėjo 1 d. – trečdalis vykdytų veiklų skatino komandinį darbą.</a:t>
            </a:r>
          </a:p>
          <a:p>
            <a:endParaRPr lang="lt-LT" dirty="0"/>
          </a:p>
        </p:txBody>
      </p:sp>
    </p:spTree>
    <p:extLst>
      <p:ext uri="{BB962C8B-B14F-4D97-AF65-F5344CB8AC3E}">
        <p14:creationId xmlns:p14="http://schemas.microsoft.com/office/powerpoint/2010/main" val="3671900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0F566-FA2D-4802-A852-4BC9F519B38F}"/>
              </a:ext>
            </a:extLst>
          </p:cNvPr>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rPr>
              <a:t>MOKYKLOS VEIKLOS KOKYBĖS TOBULINIMO PLANO ĮGYVENDINIMO ATASKAITA 2/3</a:t>
            </a:r>
            <a:endParaRPr lang="lt-LT" sz="3200" dirty="0"/>
          </a:p>
        </p:txBody>
      </p:sp>
      <p:sp>
        <p:nvSpPr>
          <p:cNvPr id="3" name="Content Placeholder 2">
            <a:extLst>
              <a:ext uri="{FF2B5EF4-FFF2-40B4-BE49-F238E27FC236}">
                <a16:creationId xmlns:a16="http://schemas.microsoft.com/office/drawing/2014/main" id="{94A7985B-F9AD-4D4F-AC27-6150B52C9CE6}"/>
              </a:ext>
            </a:extLst>
          </p:cNvPr>
          <p:cNvSpPr>
            <a:spLocks noGrp="1"/>
          </p:cNvSpPr>
          <p:nvPr>
            <p:ph idx="1"/>
          </p:nvPr>
        </p:nvSpPr>
        <p:spPr>
          <a:xfrm>
            <a:off x="609600" y="1600200"/>
            <a:ext cx="10972800" cy="4853866"/>
          </a:xfrm>
        </p:spPr>
        <p:txBody>
          <a:bodyPr/>
          <a:lstStyle/>
          <a:p>
            <a:pPr marL="0" indent="0">
              <a:lnSpc>
                <a:spcPct val="107000"/>
              </a:lnSpc>
              <a:spcAft>
                <a:spcPts val="0"/>
              </a:spcAft>
              <a:buNone/>
            </a:pPr>
            <a:r>
              <a:rPr lang="lt-LT" sz="1400" dirty="0">
                <a:latin typeface="Times New Roman" panose="02020603050405020304" pitchFamily="18" charset="0"/>
                <a:ea typeface="Calibri" panose="020F0502020204030204" pitchFamily="34" charset="0"/>
                <a:cs typeface="Times New Roman" panose="02020603050405020304" pitchFamily="18" charset="0"/>
                <a:sym typeface="+mn-ea"/>
              </a:rPr>
              <a:t>Darželio aplinkoje sudaromos sąlygos bendrauti bei bendradarbiauti įvairių grupių vaikams, dalyvaujant bendruose projektuose, šventėse, akcijose 2024 metais vasario – gegužės mėn. Tai fiksuojama mėnesio planuose, facebook paskyroje bei darželio internetinėje svetainėje:</a:t>
            </a:r>
          </a:p>
          <a:p>
            <a:pPr>
              <a:lnSpc>
                <a:spcPct val="107000"/>
              </a:lnSpc>
              <a:spcAft>
                <a:spcPts val="0"/>
              </a:spcAft>
            </a:pPr>
            <a:r>
              <a:rPr lang="lt-LT" sz="1400" dirty="0">
                <a:latin typeface="Times New Roman" panose="02020603050405020304" pitchFamily="18" charset="0"/>
                <a:ea typeface="Calibri" panose="020F0502020204030204" pitchFamily="34" charset="0"/>
                <a:cs typeface="Times New Roman" panose="02020603050405020304" pitchFamily="18" charset="0"/>
                <a:sym typeface="+mn-ea"/>
              </a:rPr>
              <a:t>Pasakos savaitė „Keliaujantis teatriukas“ (vasario mėn.);</a:t>
            </a:r>
          </a:p>
          <a:p>
            <a:pPr>
              <a:lnSpc>
                <a:spcPct val="107000"/>
              </a:lnSpc>
              <a:spcAft>
                <a:spcPts val="0"/>
              </a:spcAft>
            </a:pPr>
            <a:r>
              <a:rPr lang="lt-LT" sz="1400" dirty="0">
                <a:latin typeface="Times New Roman" panose="02020603050405020304" pitchFamily="18" charset="0"/>
                <a:cs typeface="Times New Roman" panose="02020603050405020304" pitchFamily="18" charset="0"/>
              </a:rPr>
              <a:t>Projektas „Mano Tėvynė – Lietuva“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Kalbos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savaitė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Sudėliosiu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Lietuvai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mozaiką</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Kūrybinis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regioninis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projektas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Keliaujantis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teatras</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Kaziuko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mugė</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Savaitė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mėgstama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knyga</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Akcija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knygnešių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dienai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paminėti</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Projektas</a:t>
            </a:r>
            <a:r>
              <a:rPr lang="en-US" sz="1400" dirty="0">
                <a:latin typeface="Times New Roman" panose="02020603050405020304" pitchFamily="18" charset="0"/>
                <a:cs typeface="Times New Roman" panose="02020603050405020304" pitchFamily="18" charset="0"/>
              </a:rPr>
              <a:t> „ </a:t>
            </a:r>
            <a:r>
              <a:rPr lang="en-US" sz="1400" dirty="0" err="1">
                <a:latin typeface="Times New Roman" panose="02020603050405020304" pitchFamily="18" charset="0"/>
                <a:cs typeface="Times New Roman" panose="02020603050405020304" pitchFamily="18" charset="0"/>
              </a:rPr>
              <a:t>Auginu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kalbos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medį</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(kovo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Regioninė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ikimokyklinio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ugdymo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įstaigų</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šventė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Poiki</a:t>
            </a:r>
            <a:r>
              <a:rPr lang="en-US" sz="1400" dirty="0">
                <a:latin typeface="Times New Roman" panose="02020603050405020304" pitchFamily="18" charset="0"/>
                <a:cs typeface="Times New Roman" panose="02020603050405020304" pitchFamily="18" charset="0"/>
              </a:rPr>
              <a:t> mona </a:t>
            </a:r>
            <a:r>
              <a:rPr lang="en-US" sz="1400" dirty="0" err="1">
                <a:latin typeface="Times New Roman" panose="02020603050405020304" pitchFamily="18" charset="0"/>
                <a:cs typeface="Times New Roman" panose="02020603050405020304" pitchFamily="18" charset="0"/>
              </a:rPr>
              <a:t>šeimynelė</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(balandžio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Sveikatingumo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savaitė</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Noriu</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būti</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sveikas</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(balandžio mėn.);</a:t>
            </a:r>
          </a:p>
          <a:p>
            <a:pPr>
              <a:lnSpc>
                <a:spcPct val="107000"/>
              </a:lnSpc>
              <a:spcAft>
                <a:spcPts val="0"/>
              </a:spcAft>
            </a:pPr>
            <a:r>
              <a:rPr lang="lt-LT" sz="1400" dirty="0">
                <a:latin typeface="Times New Roman" panose="02020603050405020304" pitchFamily="18" charset="0"/>
                <a:cs typeface="Times New Roman" panose="02020603050405020304" pitchFamily="18" charset="0"/>
              </a:rPr>
              <a:t>Akcija „Padovanok šikšnosparniui namelius“(balandžio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Akcija</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Suteik</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jaukumo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savo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aplinkai</a:t>
            </a:r>
            <a:r>
              <a:rPr lang="en-US" sz="1400" dirty="0">
                <a:latin typeface="Times New Roman" panose="02020603050405020304" pitchFamily="18" charset="0"/>
                <a:cs typeface="Times New Roman" panose="02020603050405020304" pitchFamily="18" charset="0"/>
              </a:rPr>
              <a:t>”</a:t>
            </a:r>
            <a:r>
              <a:rPr lang="lt-LT" sz="1400" dirty="0">
                <a:latin typeface="Times New Roman" panose="02020603050405020304" pitchFamily="18" charset="0"/>
                <a:cs typeface="Times New Roman" panose="02020603050405020304" pitchFamily="18" charset="0"/>
              </a:rPr>
              <a:t> (balandžio mėn.);</a:t>
            </a:r>
          </a:p>
          <a:p>
            <a:pPr>
              <a:lnSpc>
                <a:spcPct val="107000"/>
              </a:lnSpc>
              <a:spcAft>
                <a:spcPts val="0"/>
              </a:spcAft>
            </a:pPr>
            <a:r>
              <a:rPr lang="en-US" sz="1400" dirty="0" err="1">
                <a:latin typeface="Times New Roman" panose="02020603050405020304" pitchFamily="18" charset="0"/>
                <a:cs typeface="Times New Roman" panose="02020603050405020304" pitchFamily="18" charset="0"/>
              </a:rPr>
              <a:t>Spektaklio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Kaip</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šuniukas</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ieškojo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draugo</a:t>
            </a:r>
            <a:r>
              <a:rPr lang="en-US" sz="1400" dirty="0">
                <a:latin typeface="Times New Roman" panose="02020603050405020304" pitchFamily="18" charset="0"/>
                <a:cs typeface="Times New Roman" panose="02020603050405020304" pitchFamily="18" charset="0"/>
              </a:rPr>
              <a:t>” </a:t>
            </a:r>
            <a:r>
              <a:rPr lang="en-US" sz="1400" dirty="0" err="1">
                <a:latin typeface="Times New Roman" panose="02020603050405020304" pitchFamily="18" charset="0"/>
                <a:cs typeface="Times New Roman" panose="02020603050405020304" pitchFamily="18" charset="0"/>
              </a:rPr>
              <a:t>premjera</a:t>
            </a:r>
            <a:r>
              <a:rPr lang="lt-LT" sz="1400" dirty="0">
                <a:latin typeface="Times New Roman" panose="02020603050405020304" pitchFamily="18" charset="0"/>
                <a:cs typeface="Times New Roman" panose="02020603050405020304" pitchFamily="18" charset="0"/>
              </a:rPr>
              <a:t> (balandžio mėn.);</a:t>
            </a:r>
          </a:p>
          <a:p>
            <a:pPr>
              <a:lnSpc>
                <a:spcPct val="107000"/>
              </a:lnSpc>
              <a:spcAft>
                <a:spcPts val="0"/>
              </a:spcAft>
            </a:pPr>
            <a:r>
              <a:rPr lang="lt-LT" sz="1400" dirty="0">
                <a:latin typeface="Times New Roman" panose="02020603050405020304" pitchFamily="18" charset="0"/>
                <a:cs typeface="Times New Roman" panose="02020603050405020304" pitchFamily="18" charset="0"/>
              </a:rPr>
              <a:t>Šventė „Augu po Skuodo dangum“ (gegužės mėn);</a:t>
            </a:r>
          </a:p>
          <a:p>
            <a:pPr>
              <a:lnSpc>
                <a:spcPct val="107000"/>
              </a:lnSpc>
              <a:spcAft>
                <a:spcPts val="0"/>
              </a:spcAft>
            </a:pPr>
            <a:r>
              <a:rPr lang="lt-LT" sz="1400" dirty="0">
                <a:latin typeface="Times New Roman" panose="02020603050405020304" pitchFamily="18" charset="0"/>
                <a:cs typeface="Times New Roman" panose="02020603050405020304" pitchFamily="18" charset="0"/>
              </a:rPr>
              <a:t>Akcija „Darom“ (gegužės mėn.);</a:t>
            </a:r>
          </a:p>
          <a:p>
            <a:pPr>
              <a:lnSpc>
                <a:spcPct val="107000"/>
              </a:lnSpc>
              <a:spcAft>
                <a:spcPts val="0"/>
              </a:spcAft>
            </a:pPr>
            <a:endParaRPr lang="lt-LT" sz="1400" dirty="0">
              <a:latin typeface="Times New Roman" panose="02020603050405020304" pitchFamily="18" charset="0"/>
              <a:cs typeface="Times New Roman" panose="02020603050405020304" pitchFamily="18" charset="0"/>
            </a:endParaRPr>
          </a:p>
          <a:p>
            <a:pPr>
              <a:lnSpc>
                <a:spcPct val="107000"/>
              </a:lnSpc>
              <a:spcAft>
                <a:spcPts val="0"/>
              </a:spcAft>
            </a:pPr>
            <a:endParaRPr lang="lt-LT" sz="1400" dirty="0">
              <a:latin typeface="Times New Roman" panose="02020603050405020304" pitchFamily="18" charset="0"/>
              <a:ea typeface="Calibri" panose="020F0502020204030204" pitchFamily="34" charset="0"/>
              <a:cs typeface="Times New Roman" panose="02020603050405020304" pitchFamily="18" charset="0"/>
              <a:sym typeface="+mn-ea"/>
            </a:endParaRPr>
          </a:p>
          <a:p>
            <a:pPr>
              <a:lnSpc>
                <a:spcPct val="107000"/>
              </a:lnSpc>
              <a:spcAft>
                <a:spcPts val="0"/>
              </a:spcAft>
            </a:pPr>
            <a:endParaRPr lang="lt-LT" sz="1400" dirty="0">
              <a:latin typeface="Times New Roman" panose="02020603050405020304" pitchFamily="18" charset="0"/>
              <a:ea typeface="Calibri" panose="020F0502020204030204" pitchFamily="34" charset="0"/>
              <a:cs typeface="Times New Roman" panose="02020603050405020304" pitchFamily="18" charset="0"/>
              <a:sym typeface="+mn-ea"/>
            </a:endParaRPr>
          </a:p>
          <a:p>
            <a:pPr>
              <a:lnSpc>
                <a:spcPct val="107000"/>
              </a:lnSpc>
              <a:spcAft>
                <a:spcPts val="0"/>
              </a:spcAft>
            </a:pPr>
            <a:endParaRPr lang="lt-LT" sz="1400" dirty="0">
              <a:latin typeface="Times New Roman" panose="02020603050405020304" pitchFamily="18" charset="0"/>
              <a:ea typeface="Calibri" panose="020F0502020204030204" pitchFamily="34" charset="0"/>
              <a:cs typeface="Times New Roman" panose="02020603050405020304" pitchFamily="18" charset="0"/>
              <a:sym typeface="+mn-ea"/>
            </a:endParaRPr>
          </a:p>
          <a:p>
            <a:pPr>
              <a:lnSpc>
                <a:spcPct val="107000"/>
              </a:lnSpc>
              <a:spcAft>
                <a:spcPts val="0"/>
              </a:spcAft>
            </a:pPr>
            <a:endParaRPr lang="lt-LT" sz="1400" dirty="0">
              <a:latin typeface="Times New Roman" panose="02020603050405020304" pitchFamily="18" charset="0"/>
              <a:ea typeface="Calibri" panose="020F0502020204030204" pitchFamily="34" charset="0"/>
              <a:cs typeface="Times New Roman" panose="02020603050405020304" pitchFamily="18" charset="0"/>
            </a:endParaRPr>
          </a:p>
          <a:p>
            <a:endParaRPr lang="lt-LT" dirty="0"/>
          </a:p>
        </p:txBody>
      </p:sp>
    </p:spTree>
    <p:extLst>
      <p:ext uri="{BB962C8B-B14F-4D97-AF65-F5344CB8AC3E}">
        <p14:creationId xmlns:p14="http://schemas.microsoft.com/office/powerpoint/2010/main" val="10976543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7DBA1C-B83E-462D-9977-07F8EBD8F6EC}"/>
              </a:ext>
            </a:extLst>
          </p:cNvPr>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rPr>
              <a:t>MOKYKLOS VEIKLOS KOKYBĖS TOBULINIMO PLANO ĮGYVENDINIMO ATASKAITA 3/3</a:t>
            </a:r>
            <a:endParaRPr lang="lt-LT" sz="3200" dirty="0"/>
          </a:p>
        </p:txBody>
      </p:sp>
      <p:sp>
        <p:nvSpPr>
          <p:cNvPr id="3" name="Content Placeholder 2">
            <a:extLst>
              <a:ext uri="{FF2B5EF4-FFF2-40B4-BE49-F238E27FC236}">
                <a16:creationId xmlns:a16="http://schemas.microsoft.com/office/drawing/2014/main" id="{823A20C6-A591-442C-95C9-DBBB026D22CC}"/>
              </a:ext>
            </a:extLst>
          </p:cNvPr>
          <p:cNvSpPr>
            <a:spLocks noGrp="1"/>
          </p:cNvSpPr>
          <p:nvPr>
            <p:ph idx="1"/>
          </p:nvPr>
        </p:nvSpPr>
        <p:spPr/>
        <p:txBody>
          <a:bodyPr/>
          <a:lstStyle/>
          <a:p>
            <a:pPr marL="0" indent="0">
              <a:buNone/>
            </a:pPr>
            <a:r>
              <a:rPr lang="lt-LT" sz="1600" dirty="0">
                <a:latin typeface="Times New Roman" panose="02020603050405020304" pitchFamily="18" charset="0"/>
                <a:ea typeface="Calibri" panose="020F0502020204030204" pitchFamily="34" charset="0"/>
                <a:cs typeface="Times New Roman" panose="02020603050405020304" pitchFamily="18" charset="0"/>
                <a:sym typeface="+mn-ea"/>
              </a:rPr>
              <a:t>Darželio aplinkoje sudaromos sąlygos bendrauti bei bendradarbiauti įvairių grupių vaikams, dalyvaujant bendruose projektuose, šventėse, akcijose 2024 metais rugsėjo - spalio mėn.:</a:t>
            </a:r>
          </a:p>
          <a:p>
            <a:endParaRPr lang="lt-LT" sz="1600" dirty="0">
              <a:latin typeface="Times New Roman" panose="02020603050405020304" pitchFamily="18" charset="0"/>
              <a:ea typeface="Calibri" panose="020F0502020204030204" pitchFamily="34" charset="0"/>
              <a:cs typeface="Times New Roman" panose="02020603050405020304" pitchFamily="18" charset="0"/>
              <a:sym typeface="+mn-ea"/>
            </a:endParaRPr>
          </a:p>
          <a:p>
            <a:pPr>
              <a:lnSpc>
                <a:spcPct val="107000"/>
              </a:lnSpc>
              <a:spcAft>
                <a:spcPts val="0"/>
              </a:spcAft>
            </a:pPr>
            <a:r>
              <a:rPr lang="lt-LT" sz="1600" dirty="0">
                <a:latin typeface="Times New Roman" panose="02020603050405020304" pitchFamily="18" charset="0"/>
                <a:cs typeface="Times New Roman" panose="02020603050405020304" pitchFamily="18" charset="0"/>
              </a:rPr>
              <a:t>Skuodo rajono ikimokyklinių įstaigų saviraiškos šventė „Šokio žingsneliu vaikystės takeliu“ (rugsėjo mėn.);</a:t>
            </a:r>
          </a:p>
          <a:p>
            <a:pPr>
              <a:lnSpc>
                <a:spcPct val="107000"/>
              </a:lnSpc>
              <a:spcAft>
                <a:spcPts val="0"/>
              </a:spcAft>
            </a:pPr>
            <a:r>
              <a:rPr lang="lt-LT" sz="1600" dirty="0">
                <a:latin typeface="Times New Roman" panose="02020603050405020304" pitchFamily="18" charset="0"/>
                <a:cs typeface="Times New Roman" panose="02020603050405020304" pitchFamily="18" charset="0"/>
              </a:rPr>
              <a:t>Mokslo ir žinių dienos šventė (rugsėjo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Edukacinė</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išvyka</a:t>
            </a:r>
            <a:r>
              <a:rPr lang="en-US" sz="1600" dirty="0">
                <a:latin typeface="Times New Roman" panose="02020603050405020304" pitchFamily="18" charset="0"/>
                <a:cs typeface="Times New Roman" panose="02020603050405020304" pitchFamily="18" charset="0"/>
              </a:rPr>
              <a:t> į </a:t>
            </a:r>
            <a:r>
              <a:rPr lang="en-US" sz="1600" dirty="0" err="1">
                <a:latin typeface="Times New Roman" panose="02020603050405020304" pitchFamily="18" charset="0"/>
                <a:cs typeface="Times New Roman" panose="02020603050405020304" pitchFamily="18" charset="0"/>
              </a:rPr>
              <a:t>Kretingos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muziejų</a:t>
            </a:r>
            <a:r>
              <a:rPr lang="lt-LT" sz="1600" dirty="0">
                <a:latin typeface="Times New Roman" panose="02020603050405020304" pitchFamily="18" charset="0"/>
                <a:cs typeface="Times New Roman" panose="02020603050405020304" pitchFamily="18" charset="0"/>
              </a:rPr>
              <a:t> (rugsėjo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Mokytojų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dienos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paminėjimas</a:t>
            </a:r>
            <a:r>
              <a:rPr lang="lt-LT" sz="1600" dirty="0">
                <a:latin typeface="Times New Roman" panose="02020603050405020304" pitchFamily="18" charset="0"/>
                <a:cs typeface="Times New Roman" panose="02020603050405020304" pitchFamily="18" charset="0"/>
              </a:rPr>
              <a:t> (spalio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Rajoninis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edukacinis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renginys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Jaunasis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mokslininkas</a:t>
            </a:r>
            <a:r>
              <a:rPr lang="en-US" sz="1600" dirty="0">
                <a:latin typeface="Times New Roman" panose="02020603050405020304" pitchFamily="18" charset="0"/>
                <a:cs typeface="Times New Roman" panose="02020603050405020304" pitchFamily="18" charset="0"/>
              </a:rPr>
              <a:t>“</a:t>
            </a:r>
            <a:r>
              <a:rPr lang="lt-LT" sz="1600" dirty="0">
                <a:latin typeface="Times New Roman" panose="02020603050405020304" pitchFamily="18" charset="0"/>
                <a:cs typeface="Times New Roman" panose="02020603050405020304" pitchFamily="18" charset="0"/>
              </a:rPr>
              <a:t> (spalio mėn.);</a:t>
            </a:r>
          </a:p>
          <a:p>
            <a:pPr>
              <a:lnSpc>
                <a:spcPct val="107000"/>
              </a:lnSpc>
              <a:spcAft>
                <a:spcPts val="0"/>
              </a:spcAft>
            </a:pPr>
            <a:r>
              <a:rPr lang="lt-LT"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Moliūgiadienis</a:t>
            </a:r>
            <a:r>
              <a:rPr lang="lt-LT" sz="1600" dirty="0">
                <a:latin typeface="Times New Roman" panose="02020603050405020304" pitchFamily="18" charset="0"/>
                <a:cs typeface="Times New Roman" panose="02020603050405020304" pitchFamily="18" charset="0"/>
              </a:rPr>
              <a:t>“ (spalio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Gamtos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pažinimo-tyrinėjimo</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projektas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Žaisk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pažink</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tyrinėk</a:t>
            </a:r>
            <a:r>
              <a:rPr lang="en-US" sz="1600" dirty="0">
                <a:latin typeface="Times New Roman" panose="02020603050405020304" pitchFamily="18" charset="0"/>
                <a:cs typeface="Times New Roman" panose="02020603050405020304" pitchFamily="18" charset="0"/>
              </a:rPr>
              <a:t>”</a:t>
            </a:r>
            <a:r>
              <a:rPr lang="lt-LT" sz="1600" dirty="0">
                <a:latin typeface="Times New Roman" panose="02020603050405020304" pitchFamily="18" charset="0"/>
                <a:cs typeface="Times New Roman" panose="02020603050405020304" pitchFamily="18" charset="0"/>
              </a:rPr>
              <a:t> (spalio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Šventinė</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senelių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ir</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močiučių</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popietė</a:t>
            </a:r>
            <a:r>
              <a:rPr lang="en-US" sz="1600" dirty="0">
                <a:latin typeface="Times New Roman" panose="02020603050405020304" pitchFamily="18" charset="0"/>
                <a:cs typeface="Times New Roman" panose="02020603050405020304" pitchFamily="18" charset="0"/>
              </a:rPr>
              <a:t> </a:t>
            </a:r>
            <a:r>
              <a:rPr lang="lt-LT"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Auksinis</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obuolėlis</a:t>
            </a:r>
            <a:r>
              <a:rPr lang="en-US" sz="1600" dirty="0">
                <a:latin typeface="Times New Roman" panose="02020603050405020304" pitchFamily="18" charset="0"/>
                <a:cs typeface="Times New Roman" panose="02020603050405020304" pitchFamily="18" charset="0"/>
              </a:rPr>
              <a:t>”</a:t>
            </a:r>
            <a:r>
              <a:rPr lang="lt-LT" sz="1600" dirty="0">
                <a:latin typeface="Times New Roman" panose="02020603050405020304" pitchFamily="18" charset="0"/>
                <a:cs typeface="Times New Roman" panose="02020603050405020304" pitchFamily="18" charset="0"/>
              </a:rPr>
              <a:t> (spalio mėn.);</a:t>
            </a:r>
          </a:p>
          <a:p>
            <a:pPr>
              <a:lnSpc>
                <a:spcPct val="107000"/>
              </a:lnSpc>
              <a:spcAft>
                <a:spcPts val="0"/>
              </a:spcAft>
            </a:pPr>
            <a:r>
              <a:rPr lang="en-US" sz="1600" dirty="0" err="1">
                <a:latin typeface="Times New Roman" panose="02020603050405020304" pitchFamily="18" charset="0"/>
                <a:cs typeface="Times New Roman" panose="02020603050405020304" pitchFamily="18" charset="0"/>
              </a:rPr>
              <a:t>Akcija</a:t>
            </a:r>
            <a:r>
              <a:rPr lang="en-US" sz="1600" dirty="0">
                <a:latin typeface="Times New Roman" panose="02020603050405020304" pitchFamily="18" charset="0"/>
                <a:cs typeface="Times New Roman" panose="02020603050405020304" pitchFamily="18" charset="0"/>
              </a:rPr>
              <a:t> </a:t>
            </a:r>
            <a:r>
              <a:rPr lang="lt-LT" sz="1600" dirty="0">
                <a:latin typeface="Times New Roman" panose="02020603050405020304" pitchFamily="18" charset="0"/>
                <a:cs typeface="Times New Roman" panose="02020603050405020304" pitchFamily="18" charset="0"/>
              </a:rPr>
              <a:t>„</a:t>
            </a:r>
            <a:r>
              <a:rPr lang="en-US" sz="1600" dirty="0" err="1">
                <a:latin typeface="Times New Roman" panose="02020603050405020304" pitchFamily="18" charset="0"/>
                <a:cs typeface="Times New Roman" panose="02020603050405020304" pitchFamily="18" charset="0"/>
              </a:rPr>
              <a:t>Žalia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šviesa</a:t>
            </a:r>
            <a:r>
              <a:rPr lang="en-US" sz="1600" dirty="0">
                <a:latin typeface="Times New Roman" panose="02020603050405020304" pitchFamily="18" charset="0"/>
                <a:cs typeface="Times New Roman" panose="02020603050405020304" pitchFamily="18" charset="0"/>
              </a:rPr>
              <a:t> </a:t>
            </a:r>
            <a:r>
              <a:rPr lang="en-US" sz="1600" dirty="0" err="1">
                <a:latin typeface="Times New Roman" panose="02020603050405020304" pitchFamily="18" charset="0"/>
                <a:cs typeface="Times New Roman" panose="02020603050405020304" pitchFamily="18" charset="0"/>
              </a:rPr>
              <a:t>gyvenimui</a:t>
            </a:r>
            <a:r>
              <a:rPr lang="lt-LT" sz="1600" dirty="0">
                <a:latin typeface="Times New Roman" panose="02020603050405020304" pitchFamily="18" charset="0"/>
                <a:cs typeface="Times New Roman" panose="02020603050405020304" pitchFamily="18" charset="0"/>
              </a:rPr>
              <a:t>“ (spalio </a:t>
            </a:r>
            <a:r>
              <a:rPr lang="lt-LT" sz="1600">
                <a:latin typeface="Times New Roman" panose="02020603050405020304" pitchFamily="18" charset="0"/>
                <a:cs typeface="Times New Roman" panose="02020603050405020304" pitchFamily="18" charset="0"/>
              </a:rPr>
              <a:t>mėn.).</a:t>
            </a:r>
            <a:endParaRPr lang="lt-LT" sz="1600" dirty="0">
              <a:latin typeface="Times New Roman" panose="02020603050405020304" pitchFamily="18" charset="0"/>
              <a:cs typeface="Times New Roman" panose="02020603050405020304" pitchFamily="18" charset="0"/>
            </a:endParaRPr>
          </a:p>
          <a:p>
            <a:pPr marL="0" indent="0">
              <a:lnSpc>
                <a:spcPct val="107000"/>
              </a:lnSpc>
              <a:spcAft>
                <a:spcPts val="0"/>
              </a:spcAft>
              <a:buNone/>
            </a:pPr>
            <a:endParaRPr lang="lt-LT" sz="1600" dirty="0">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lt-LT" dirty="0">
              <a:latin typeface="Times New Roman" panose="02020603050405020304" pitchFamily="18" charset="0"/>
              <a:ea typeface="Calibri" panose="020F0502020204030204" pitchFamily="34" charset="0"/>
              <a:cs typeface="Times New Roman" panose="02020603050405020304" pitchFamily="18" charset="0"/>
            </a:endParaRPr>
          </a:p>
          <a:p>
            <a:endParaRPr lang="lt-LT" dirty="0"/>
          </a:p>
        </p:txBody>
      </p:sp>
    </p:spTree>
    <p:extLst>
      <p:ext uri="{BB962C8B-B14F-4D97-AF65-F5344CB8AC3E}">
        <p14:creationId xmlns:p14="http://schemas.microsoft.com/office/powerpoint/2010/main" val="3733193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dirty="0">
                <a:latin typeface="Times New Roman" panose="02020603050405020304" pitchFamily="18" charset="0"/>
                <a:cs typeface="Times New Roman" panose="02020603050405020304" pitchFamily="18" charset="0"/>
              </a:rPr>
              <a:t>Veiklos kokybės įsivertinimo grupės sudėtis:</a:t>
            </a:r>
            <a:endParaRPr lang="lt-LT" dirty="0"/>
          </a:p>
        </p:txBody>
      </p:sp>
      <p:sp>
        <p:nvSpPr>
          <p:cNvPr id="3" name="Content Placeholder 2"/>
          <p:cNvSpPr>
            <a:spLocks noGrp="1"/>
          </p:cNvSpPr>
          <p:nvPr>
            <p:ph idx="1"/>
          </p:nvPr>
        </p:nvSpPr>
        <p:spPr>
          <a:xfrm>
            <a:off x="2030506" y="2716306"/>
            <a:ext cx="7243496" cy="3325056"/>
          </a:xfrm>
        </p:spPr>
        <p:txBody>
          <a:bodyPr/>
          <a:lstStyle/>
          <a:p>
            <a:pPr marL="45720" indent="0">
              <a:buNone/>
            </a:pPr>
            <a:r>
              <a:rPr lang="lt-LT" sz="2400" dirty="0">
                <a:latin typeface="Times New Roman" panose="02020603050405020304" pitchFamily="18" charset="0"/>
                <a:cs typeface="Times New Roman" panose="02020603050405020304" pitchFamily="18" charset="0"/>
              </a:rPr>
              <a:t>Grupės koordinatorė: mokytoja – Renata Pladienė</a:t>
            </a:r>
          </a:p>
          <a:p>
            <a:pPr marL="45720" indent="0">
              <a:buNone/>
            </a:pPr>
            <a:r>
              <a:rPr lang="lt-LT" sz="2400" dirty="0">
                <a:latin typeface="Times New Roman" panose="02020603050405020304" pitchFamily="18" charset="0"/>
                <a:cs typeface="Times New Roman" panose="02020603050405020304" pitchFamily="18" charset="0"/>
              </a:rPr>
              <a:t>Narės:</a:t>
            </a:r>
          </a:p>
          <a:p>
            <a:r>
              <a:rPr lang="lt-LT" sz="2400" dirty="0">
                <a:latin typeface="Times New Roman" panose="02020603050405020304" pitchFamily="18" charset="0"/>
                <a:cs typeface="Times New Roman" panose="02020603050405020304" pitchFamily="18" charset="0"/>
              </a:rPr>
              <a:t>personalo ir raštinės vadovė – Agnė Deimontaitė;</a:t>
            </a:r>
          </a:p>
          <a:p>
            <a:r>
              <a:rPr lang="lt-LT" sz="2400" dirty="0">
                <a:latin typeface="Times New Roman" panose="02020603050405020304" pitchFamily="18" charset="0"/>
                <a:cs typeface="Times New Roman" panose="02020603050405020304" pitchFamily="18" charset="0"/>
              </a:rPr>
              <a:t>Darželio Tarybos pirmininkė – Laura Ūselytė;</a:t>
            </a:r>
          </a:p>
          <a:p>
            <a:r>
              <a:rPr lang="lt-LT" sz="2400" dirty="0">
                <a:latin typeface="Times New Roman" panose="02020603050405020304" pitchFamily="18" charset="0"/>
                <a:cs typeface="Times New Roman" panose="02020603050405020304" pitchFamily="18" charset="0"/>
              </a:rPr>
              <a:t>Mokytoja (auklėtoja) – Laima Bernotienė;</a:t>
            </a:r>
          </a:p>
          <a:p>
            <a:r>
              <a:rPr lang="lt-LT" sz="2400" dirty="0">
                <a:latin typeface="Times New Roman" panose="02020603050405020304" pitchFamily="18" charset="0"/>
                <a:cs typeface="Times New Roman" panose="02020603050405020304" pitchFamily="18" charset="0"/>
              </a:rPr>
              <a:t>Techninis personalas – Kristina Maksvytienė.</a:t>
            </a:r>
            <a:endParaRPr lang="en-US" sz="2400" dirty="0">
              <a:latin typeface="Times New Roman" panose="02020603050405020304" pitchFamily="18" charset="0"/>
              <a:cs typeface="Times New Roman" panose="02020603050405020304" pitchFamily="18" charset="0"/>
            </a:endParaRPr>
          </a:p>
          <a:p>
            <a:pPr marL="0" indent="0">
              <a:buNone/>
            </a:pPr>
            <a:endParaRPr lang="lt-LT"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lt-LT" sz="3600" dirty="0">
                <a:latin typeface="Times New Roman" panose="02020603050405020304" pitchFamily="18" charset="0"/>
                <a:cs typeface="Times New Roman" panose="02020603050405020304" pitchFamily="18" charset="0"/>
              </a:rPr>
              <a:t>Giluminiam įsivertinimui pasirinktos srities </a:t>
            </a:r>
            <a:r>
              <a:rPr lang="lt-LT" sz="3600" dirty="0">
                <a:effectLst/>
                <a:latin typeface="Times New Roman" panose="02020603050405020304" pitchFamily="18" charset="0"/>
                <a:ea typeface="Calibri" panose="020F0502020204030204" pitchFamily="34" charset="0"/>
                <a:cs typeface="Times New Roman" panose="02020603050405020304" pitchFamily="18" charset="0"/>
                <a:sym typeface="+mn-ea"/>
              </a:rPr>
              <a:t>UGDYMO(SI) APLINKŲ</a:t>
            </a:r>
            <a:r>
              <a:rPr lang="lt-LT" sz="3600" dirty="0">
                <a:latin typeface="Times New Roman" panose="02020603050405020304" pitchFamily="18" charset="0"/>
                <a:cs typeface="Times New Roman" panose="02020603050405020304" pitchFamily="18" charset="0"/>
              </a:rPr>
              <a:t> rodikliai:</a:t>
            </a:r>
          </a:p>
        </p:txBody>
      </p:sp>
      <p:sp>
        <p:nvSpPr>
          <p:cNvPr id="3" name="Content Placeholder 2"/>
          <p:cNvSpPr>
            <a:spLocks noGrp="1"/>
          </p:cNvSpPr>
          <p:nvPr>
            <p:ph idx="1"/>
          </p:nvPr>
        </p:nvSpPr>
        <p:spPr/>
        <p:txBody>
          <a:bodyPr>
            <a:normAutofit fontScale="65000" lnSpcReduction="10000"/>
          </a:bodyPr>
          <a:lstStyle/>
          <a:p>
            <a:pPr algn="just"/>
            <a:r>
              <a:rPr lang="lt-LT" dirty="0">
                <a:ln w="22225">
                  <a:solidFill>
                    <a:schemeClr val="accent2"/>
                  </a:solidFill>
                  <a:prstDash val="solid"/>
                </a:ln>
                <a:solidFill>
                  <a:schemeClr val="accent2">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sym typeface="+mn-ea"/>
              </a:rPr>
              <a:t>3.1.2.</a:t>
            </a:r>
            <a:r>
              <a:rPr lang="lt-LT" dirty="0">
                <a:effectLst/>
                <a:latin typeface="Times New Roman" panose="02020603050405020304" pitchFamily="18" charset="0"/>
                <a:ea typeface="Calibri" panose="020F0502020204030204" pitchFamily="34" charset="0"/>
                <a:cs typeface="Times New Roman" panose="02020603050405020304" pitchFamily="18" charset="0"/>
                <a:sym typeface="+mn-ea"/>
              </a:rPr>
              <a:t> Ugdymo(si) aplinka suskirstyta į logiškai apibrėžtas mažesnes erdves (pagal ugdomas kompetencijas, veiklos centrus, kampelius ar kt.) su tam tikrai veiklai tinkamomis priemonėmis, skatinančiomis tyrinėti, žaisti ir ugdytis.</a:t>
            </a:r>
          </a:p>
          <a:p>
            <a:pPr algn="just"/>
            <a:endParaRPr lang="lt-LT" dirty="0">
              <a:effectLst/>
              <a:latin typeface="Times New Roman" panose="02020603050405020304" pitchFamily="18" charset="0"/>
              <a:ea typeface="Calibri" panose="020F0502020204030204" pitchFamily="34" charset="0"/>
              <a:cs typeface="Times New Roman" panose="02020603050405020304" pitchFamily="18" charset="0"/>
              <a:sym typeface="+mn-ea"/>
            </a:endParaRPr>
          </a:p>
          <a:p>
            <a:pPr algn="just"/>
            <a:r>
              <a:rPr lang="lt-LT" dirty="0">
                <a:ln w="22225">
                  <a:solidFill>
                    <a:schemeClr val="accent2"/>
                  </a:solidFill>
                  <a:prstDash val="solid"/>
                </a:ln>
                <a:solidFill>
                  <a:schemeClr val="accent2">
                    <a:lumMod val="40000"/>
                    <a:lumOff val="60000"/>
                  </a:schemeClr>
                </a:solidFill>
                <a:effectLst/>
                <a:latin typeface="Times New Roman" panose="02020603050405020304" pitchFamily="18" charset="0"/>
                <a:ea typeface="Calibri" panose="020F0502020204030204" pitchFamily="34" charset="0"/>
                <a:cs typeface="Times New Roman" panose="02020603050405020304" pitchFamily="18" charset="0"/>
                <a:sym typeface="+mn-ea"/>
              </a:rPr>
              <a:t>3.2.2.</a:t>
            </a:r>
            <a:r>
              <a:rPr lang="lt-LT" dirty="0">
                <a:effectLst/>
                <a:latin typeface="Times New Roman" panose="02020603050405020304" pitchFamily="18" charset="0"/>
                <a:ea typeface="Calibri" panose="020F0502020204030204" pitchFamily="34" charset="0"/>
                <a:cs typeface="Times New Roman" panose="02020603050405020304" pitchFamily="18" charset="0"/>
                <a:sym typeface="+mn-ea"/>
              </a:rPr>
              <a:t> Aplinka yra turtinga įvairių socialinių sąveikų situacijomis (su kitais grupės vaikais, su tėvais, su kitais bendruomenės nariais).</a:t>
            </a:r>
            <a:endParaRPr lang="lt-LT" dirty="0">
              <a:effectLst/>
              <a:latin typeface="Times New Roman" panose="02020603050405020304" pitchFamily="18" charset="0"/>
              <a:ea typeface="Calibri" panose="020F0502020204030204" pitchFamily="34" charset="0"/>
              <a:cs typeface="Times New Roman" panose="02020603050405020304" pitchFamily="18" charset="0"/>
            </a:endParaRPr>
          </a:p>
          <a:p>
            <a:pPr algn="just"/>
            <a:endParaRPr lang="lt-LT" b="1" dirty="0">
              <a:solidFill>
                <a:schemeClr val="tx2"/>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lt-LT" sz="36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Veiklos kokybės įsivertinimui pasirinkti instrumentai:</a:t>
            </a:r>
            <a:endParaRPr lang="lt-LT"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Vaikų bendradarbiavimo, santykių su bendraamžiais, taip pat sąlygų bendradarbiavimui sudarymo stebėsena veiklose;</a:t>
            </a:r>
          </a:p>
          <a:p>
            <a:r>
              <a:rPr lang="lt-LT" dirty="0">
                <a:solidFill>
                  <a:schemeClr val="tx1"/>
                </a:solidFill>
                <a:latin typeface="Times New Roman" panose="02020603050405020304" pitchFamily="18" charset="0"/>
                <a:cs typeface="Times New Roman" panose="02020603050405020304" pitchFamily="18" charset="0"/>
              </a:rPr>
              <a:t>Pokalbis su mokytojomis ir mokytojų asistentėmis.</a:t>
            </a:r>
          </a:p>
          <a:p>
            <a:r>
              <a:rPr lang="lt-LT" dirty="0">
                <a:solidFill>
                  <a:schemeClr val="tx1"/>
                </a:solidFill>
                <a:latin typeface="Times New Roman" panose="02020603050405020304" pitchFamily="18" charset="0"/>
                <a:cs typeface="Times New Roman" panose="02020603050405020304" pitchFamily="18" charset="0"/>
              </a:rPr>
              <a:t>2023 metų veiklos plano, Mosėdžio vaikų lopšelio-darželio 2023 metų veiklos ataskaitos, trumpalaikių teminių planų, vaikų pasiekimų įverčių </a:t>
            </a:r>
            <a:r>
              <a:rPr lang="lt-LT" dirty="0">
                <a:latin typeface="Times New Roman" panose="02020603050405020304" pitchFamily="18" charset="0"/>
                <a:cs typeface="Times New Roman" panose="02020603050405020304" pitchFamily="18" charset="0"/>
                <a:sym typeface="+mn-ea"/>
              </a:rPr>
              <a:t>peržiūra;</a:t>
            </a:r>
            <a:endParaRPr lang="lt-LT" dirty="0">
              <a:solidFill>
                <a:schemeClr val="tx1"/>
              </a:solidFill>
              <a:latin typeface="Times New Roman" panose="02020603050405020304" pitchFamily="18" charset="0"/>
              <a:cs typeface="Times New Roman" panose="02020603050405020304" pitchFamily="18" charset="0"/>
            </a:endParaRPr>
          </a:p>
          <a:p>
            <a:r>
              <a:rPr lang="lt-LT" dirty="0">
                <a:solidFill>
                  <a:schemeClr val="tx1"/>
                </a:solidFill>
                <a:latin typeface="Times New Roman" panose="02020603050405020304" pitchFamily="18" charset="0"/>
                <a:cs typeface="Times New Roman" panose="02020603050405020304" pitchFamily="18" charset="0"/>
              </a:rPr>
              <a:t>Grupių ir lauko erdvių apžiūra;</a:t>
            </a:r>
          </a:p>
          <a:p>
            <a:endParaRPr lang="lt-LT"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6103" y="259976"/>
            <a:ext cx="8596668" cy="1320800"/>
          </a:xfrm>
        </p:spPr>
        <p:txBody>
          <a:bodyPr/>
          <a:lstStyle/>
          <a:p>
            <a:r>
              <a:rPr lang="lt-LT" sz="3600" dirty="0">
                <a:latin typeface="Times New Roman" panose="02020603050405020304" pitchFamily="18" charset="0"/>
                <a:cs typeface="Times New Roman" panose="02020603050405020304" pitchFamily="18" charset="0"/>
              </a:rPr>
              <a:t>GILUMINIO AUDITO IŠVADOS 1/4:</a:t>
            </a:r>
          </a:p>
        </p:txBody>
      </p:sp>
      <p:sp>
        <p:nvSpPr>
          <p:cNvPr id="3" name="Content Placeholder 2"/>
          <p:cNvSpPr>
            <a:spLocks noGrp="1"/>
          </p:cNvSpPr>
          <p:nvPr>
            <p:ph idx="1"/>
          </p:nvPr>
        </p:nvSpPr>
        <p:spPr>
          <a:xfrm>
            <a:off x="735965" y="2118995"/>
            <a:ext cx="10141585" cy="3922395"/>
          </a:xfrm>
        </p:spPr>
        <p:txBody>
          <a:bodyPr>
            <a:noAutofit/>
          </a:bodyPr>
          <a:lstStyle/>
          <a:p>
            <a:pPr marL="0" indent="0" eaLnBrk="1" latinLnBrk="0" hangingPunct="1">
              <a:lnSpc>
                <a:spcPct val="150000"/>
              </a:lnSpc>
              <a:spcBef>
                <a:spcPts val="0"/>
              </a:spcBef>
              <a:buNone/>
            </a:pPr>
            <a:r>
              <a:rPr lang="lt-LT" sz="24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3.1.2.</a:t>
            </a:r>
            <a:r>
              <a:rPr lang="lt-LT" sz="2400" dirty="0">
                <a:solidFill>
                  <a:schemeClr val="tx1"/>
                </a:solidFill>
                <a:latin typeface="Times New Roman" panose="02020603050405020304" pitchFamily="18" charset="0"/>
                <a:cs typeface="Times New Roman" panose="02020603050405020304" pitchFamily="18" charset="0"/>
              </a:rPr>
              <a:t> Grupės erdvė nėra aiškiai suskirstyta į logiškai apibrėžtas mažesnes erdves (pagal ugdomas kompetencijas, veiklos centrus, kampelius ar kt.). Priemonės, skirtos tyrinėjimams, bandymams pagal ugdymo programą „Žaismė ir atradimai“, nėra atvirai, laisvai vaikams prieinamos.</a:t>
            </a:r>
          </a:p>
          <a:p>
            <a:pPr marL="0" indent="0" eaLnBrk="1" latinLnBrk="0" hangingPunct="1">
              <a:lnSpc>
                <a:spcPct val="150000"/>
              </a:lnSpc>
              <a:spcBef>
                <a:spcPts val="0"/>
              </a:spcBef>
              <a:buNone/>
            </a:pPr>
            <a:r>
              <a:rPr lang="lt-LT" sz="2400" dirty="0">
                <a:solidFill>
                  <a:schemeClr val="tx1"/>
                </a:solidFill>
                <a:latin typeface="Times New Roman" panose="02020603050405020304" pitchFamily="18" charset="0"/>
                <a:cs typeface="Times New Roman" panose="02020603050405020304" pitchFamily="18" charset="0"/>
              </a:rPr>
              <a:t>Erdvėse naudojamos žemos pastatomos lentynos, taip pat ir be durelių, kad vaikai matytų, kas jose yra ir patys galėtų pasiimti ir padėti atgal priemones. Trūksta vietos atskiriems kampeliams įrengti.</a:t>
            </a:r>
          </a:p>
          <a:p>
            <a:pPr marL="0" indent="0" eaLnBrk="1" latinLnBrk="0" hangingPunct="1">
              <a:lnSpc>
                <a:spcPct val="150000"/>
              </a:lnSpc>
              <a:spcBef>
                <a:spcPts val="0"/>
              </a:spcBef>
              <a:buNone/>
            </a:pPr>
            <a:endParaRPr lang="lt-LT" sz="24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rPr>
              <a:t>GILUMINIO AUDITO IŠVADOS 2/4:</a:t>
            </a:r>
            <a:endParaRPr lang="lt-LT" sz="3200" dirty="0"/>
          </a:p>
        </p:txBody>
      </p:sp>
      <p:sp>
        <p:nvSpPr>
          <p:cNvPr id="3" name="Content Placeholder 2"/>
          <p:cNvSpPr>
            <a:spLocks noGrp="1"/>
          </p:cNvSpPr>
          <p:nvPr>
            <p:ph idx="1"/>
          </p:nvPr>
        </p:nvSpPr>
        <p:spPr>
          <a:xfrm>
            <a:off x="609600" y="1320165"/>
            <a:ext cx="10972800" cy="5168265"/>
          </a:xfrm>
        </p:spPr>
        <p:txBody>
          <a:bodyPr/>
          <a:lstStyle/>
          <a:p>
            <a:pPr marL="0" indent="0" algn="just" eaLnBrk="1" latinLnBrk="0" hangingPunct="1">
              <a:lnSpc>
                <a:spcPct val="150000"/>
              </a:lnSpc>
              <a:spcBef>
                <a:spcPts val="0"/>
              </a:spcBef>
              <a:buNone/>
            </a:pPr>
            <a:r>
              <a:rPr lang="lt-LT" sz="2000" dirty="0">
                <a:ln w="22225">
                  <a:solidFill>
                    <a:schemeClr val="accent2"/>
                  </a:solidFill>
                  <a:prstDash val="solid"/>
                </a:ln>
                <a:solidFill>
                  <a:schemeClr val="accent2">
                    <a:lumMod val="40000"/>
                    <a:lumOff val="60000"/>
                  </a:schemeClr>
                </a:solidFill>
                <a:effectLst/>
                <a:latin typeface="Times New Roman" panose="02020603050405020304" pitchFamily="18" charset="0"/>
                <a:cs typeface="Times New Roman" panose="02020603050405020304" pitchFamily="18" charset="0"/>
              </a:rPr>
              <a:t>3.2.2.</a:t>
            </a:r>
            <a:r>
              <a:rPr lang="lt-LT" sz="2000" dirty="0">
                <a:solidFill>
                  <a:schemeClr val="tx1"/>
                </a:solidFill>
                <a:latin typeface="Times New Roman" panose="02020603050405020304" pitchFamily="18" charset="0"/>
                <a:cs typeface="Times New Roman" panose="02020603050405020304" pitchFamily="18" charset="0"/>
              </a:rPr>
              <a:t> Peržiūrėtas elektroninis dienynas, vaikų pasiekimo žingsnelių 7 - osios srities ( santykiai su bendraamžiais) įverčiai. 94,5 proc. vaikų pasiekė reikiamą pagal savo amžių žingsnelį šioje srityje. Peržiūrėjus trumpalaikius planus nustatyta, kad 65 proc. veiklų organizuojamos vaikų grupelėse, skiriant jiems diferencijuotas užduotis. Taip pat dienyne fiksuojamas bendradarbiavimas, bendravimas su tėvais.</a:t>
            </a:r>
          </a:p>
          <a:p>
            <a:pPr marL="0" indent="0" algn="just" eaLnBrk="1" latinLnBrk="0" hangingPunct="1">
              <a:lnSpc>
                <a:spcPct val="150000"/>
              </a:lnSpc>
              <a:spcBef>
                <a:spcPts val="0"/>
              </a:spcBef>
              <a:buNone/>
            </a:pPr>
            <a:r>
              <a:rPr lang="lt-LT" sz="2000" dirty="0">
                <a:solidFill>
                  <a:schemeClr val="tx1"/>
                </a:solidFill>
                <a:latin typeface="Times New Roman" panose="02020603050405020304" pitchFamily="18" charset="0"/>
                <a:cs typeface="Times New Roman" panose="02020603050405020304" pitchFamily="18" charset="0"/>
              </a:rPr>
              <a:t>Stebint vaikų santykius grupėse, pastebimas jų bendradarbiavimas žaidybinėje veikloje, vaikai aktyviai dalinasi vaidmenimis, stebima, kaip mezgasi vis nauji draugiški santykiai. Tačiau ugdymo veiklose vaikai retai vienas kitam gelbsti, paaiškina, tariasi ar kreipiasi pagalbos. Nors vaikai ir dirba grupelėse, atlieka tą pačią veiklą, jie tai daro atskirai, iškilus klausimams, neaiškumams, dažniausiai tokiu atveju vaikai kviečia į pagalbą mokytoją. </a:t>
            </a:r>
            <a:r>
              <a:rPr lang="en-US" sz="2000">
                <a:latin typeface="Times New Roman" panose="02020603050405020304" pitchFamily="18" charset="0"/>
                <a:cs typeface="Times New Roman" panose="02020603050405020304" pitchFamily="18" charset="0"/>
                <a:sym typeface="+mn-ea"/>
              </a:rPr>
              <a:t>Grupė</a:t>
            </a:r>
            <a:r>
              <a:rPr lang="lt-LT" altLang="en-US" sz="2000">
                <a:latin typeface="Times New Roman" panose="02020603050405020304" pitchFamily="18" charset="0"/>
                <a:cs typeface="Times New Roman" panose="02020603050405020304" pitchFamily="18" charset="0"/>
                <a:sym typeface="+mn-ea"/>
              </a:rPr>
              <a:t>s</a:t>
            </a:r>
            <a:r>
              <a:rPr lang="en-US" sz="2000">
                <a:latin typeface="Times New Roman" panose="02020603050405020304" pitchFamily="18" charset="0"/>
                <a:cs typeface="Times New Roman" panose="02020603050405020304" pitchFamily="18" charset="0"/>
                <a:sym typeface="+mn-ea"/>
              </a:rPr>
              <a:t>e vykstan</a:t>
            </a:r>
            <a:r>
              <a:rPr lang="lt-LT" altLang="en-US" sz="2000">
                <a:latin typeface="Times New Roman" panose="02020603050405020304" pitchFamily="18" charset="0"/>
                <a:cs typeface="Times New Roman" panose="02020603050405020304" pitchFamily="18" charset="0"/>
                <a:sym typeface="+mn-ea"/>
              </a:rPr>
              <a:t>čios</a:t>
            </a:r>
            <a:r>
              <a:rPr lang="en-US" sz="2000">
                <a:latin typeface="Times New Roman" panose="02020603050405020304" pitchFamily="18" charset="0"/>
                <a:cs typeface="Times New Roman" panose="02020603050405020304" pitchFamily="18" charset="0"/>
                <a:sym typeface="+mn-ea"/>
              </a:rPr>
              <a:t> veikl</a:t>
            </a:r>
            <a:r>
              <a:rPr lang="lt-LT" altLang="en-US" sz="2000">
                <a:latin typeface="Times New Roman" panose="02020603050405020304" pitchFamily="18" charset="0"/>
                <a:cs typeface="Times New Roman" panose="02020603050405020304" pitchFamily="18" charset="0"/>
                <a:sym typeface="+mn-ea"/>
              </a:rPr>
              <a:t>os ne visada</a:t>
            </a:r>
            <a:r>
              <a:rPr lang="en-US" sz="2000">
                <a:latin typeface="Times New Roman" panose="02020603050405020304" pitchFamily="18" charset="0"/>
                <a:cs typeface="Times New Roman" panose="02020603050405020304" pitchFamily="18" charset="0"/>
                <a:sym typeface="+mn-ea"/>
              </a:rPr>
              <a:t> sudaro sąlygas vaikams bendrauti </a:t>
            </a:r>
            <a:r>
              <a:rPr lang="lt-LT" altLang="en-US" sz="2000">
                <a:latin typeface="Times New Roman" panose="02020603050405020304" pitchFamily="18" charset="0"/>
                <a:cs typeface="Times New Roman" panose="02020603050405020304" pitchFamily="18" charset="0"/>
                <a:sym typeface="+mn-ea"/>
              </a:rPr>
              <a:t>ir bendradarbiauti </a:t>
            </a:r>
            <a:r>
              <a:rPr lang="en-US" sz="2000">
                <a:latin typeface="Times New Roman" panose="02020603050405020304" pitchFamily="18" charset="0"/>
                <a:cs typeface="Times New Roman" panose="02020603050405020304" pitchFamily="18" charset="0"/>
                <a:sym typeface="+mn-ea"/>
              </a:rPr>
              <a:t>tarpusavyje. </a:t>
            </a:r>
            <a:r>
              <a:rPr lang="lt-LT" altLang="en-US" sz="2000">
                <a:latin typeface="Times New Roman" panose="02020603050405020304" pitchFamily="18" charset="0"/>
                <a:cs typeface="Times New Roman" panose="02020603050405020304" pitchFamily="18" charset="0"/>
                <a:sym typeface="+mn-ea"/>
              </a:rPr>
              <a:t>Nors veiklos organizuojamos grupėse, jose vaikai dažnai dirba atskirai, nors ir užsiima tokia pačia veikla.</a:t>
            </a:r>
            <a:endParaRPr lang="en-US" sz="2000">
              <a:latin typeface="Times New Roman" panose="02020603050405020304" pitchFamily="18" charset="0"/>
              <a:cs typeface="Times New Roman" panose="02020603050405020304" pitchFamily="18" charset="0"/>
            </a:endParaRPr>
          </a:p>
          <a:p>
            <a:pPr marL="0" indent="0" algn="just" eaLnBrk="1" latinLnBrk="0" hangingPunct="1">
              <a:lnSpc>
                <a:spcPct val="150000"/>
              </a:lnSpc>
              <a:spcBef>
                <a:spcPts val="0"/>
              </a:spcBef>
              <a:buNone/>
            </a:pPr>
            <a:endParaRPr lang="lt-LT" sz="2000" dirty="0">
              <a:solidFill>
                <a:schemeClr val="tx1"/>
              </a:solidFill>
              <a:latin typeface="Times New Roman" panose="02020603050405020304" pitchFamily="18" charset="0"/>
              <a:cs typeface="Times New Roman" panose="02020603050405020304" pitchFamily="18" charset="0"/>
            </a:endParaRPr>
          </a:p>
          <a:p>
            <a:pPr marL="0" indent="0" algn="just" eaLnBrk="1" latinLnBrk="0" hangingPunct="1">
              <a:lnSpc>
                <a:spcPct val="150000"/>
              </a:lnSpc>
              <a:spcBef>
                <a:spcPts val="0"/>
              </a:spcBef>
              <a:buNone/>
            </a:pPr>
            <a:endParaRPr lang="lt-LT" sz="2000" dirty="0">
              <a:solidFill>
                <a:schemeClr val="tx1"/>
              </a:solidFill>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sym typeface="+mn-ea"/>
              </a:rPr>
              <a:t>GILUMINIO AUDITO IŠVADOS 3/4:</a:t>
            </a:r>
            <a:endParaRPr lang="en-US" sz="3200"/>
          </a:p>
        </p:txBody>
      </p:sp>
      <p:sp>
        <p:nvSpPr>
          <p:cNvPr id="3" name="Content Placeholder 2"/>
          <p:cNvSpPr>
            <a:spLocks noGrp="1"/>
          </p:cNvSpPr>
          <p:nvPr>
            <p:ph idx="1"/>
          </p:nvPr>
        </p:nvSpPr>
        <p:spPr/>
        <p:txBody>
          <a:bodyPr/>
          <a:lstStyle/>
          <a:p>
            <a:pPr indent="0" algn="just" eaLnBrk="1" latinLnBrk="0" hangingPunct="1">
              <a:lnSpc>
                <a:spcPct val="150000"/>
              </a:lnSpc>
              <a:spcBef>
                <a:spcPts val="0"/>
              </a:spcBef>
            </a:pPr>
            <a:r>
              <a:rPr lang="lt-LT" sz="2000" dirty="0">
                <a:latin typeface="Times New Roman" panose="02020603050405020304" pitchFamily="18" charset="0"/>
                <a:cs typeface="Times New Roman" panose="02020603050405020304" pitchFamily="18" charset="0"/>
                <a:sym typeface="+mn-ea"/>
              </a:rPr>
              <a:t> Mosėdžio vaikų lopšelio-darželio internetinėje svetainėje paskelbtame 2023 metų plane bei darželio 2023 metų veiklos ataskaitoje ryškus visos darželio bendruomenės bendradarbiavimas, gausu projektų, akcijų, pilietinių iniciatyvų, kuriose kartu dalyvauja vaikai, jų tėveliai, mokytojai, kiti darželio darbuotojai. Tai matosi ir nuotraukose bei įrašuose darželio Facebook puslapyje.</a:t>
            </a:r>
            <a:endParaRPr lang="lt-LT" sz="2000" dirty="0">
              <a:solidFill>
                <a:schemeClr val="tx1"/>
              </a:solidFill>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pPr>
            <a:r>
              <a:rPr lang="lt-LT" altLang="en-US" sz="2000">
                <a:latin typeface="Times New Roman" panose="02020603050405020304" pitchFamily="18" charset="0"/>
                <a:cs typeface="Times New Roman" panose="02020603050405020304" pitchFamily="18" charset="0"/>
              </a:rPr>
              <a:t>  </a:t>
            </a:r>
            <a:r>
              <a:rPr lang="lt-LT" altLang="en-US" sz="2000">
                <a:latin typeface="Times New Roman" panose="02020603050405020304" pitchFamily="18" charset="0"/>
                <a:cs typeface="Times New Roman" panose="02020603050405020304" pitchFamily="18" charset="0"/>
                <a:sym typeface="+mn-ea"/>
              </a:rPr>
              <a:t> Darželio</a:t>
            </a:r>
            <a:r>
              <a:rPr lang="en-US" sz="2000">
                <a:latin typeface="Times New Roman" panose="02020603050405020304" pitchFamily="18" charset="0"/>
                <a:cs typeface="Times New Roman" panose="02020603050405020304" pitchFamily="18" charset="0"/>
                <a:sym typeface="+mn-ea"/>
              </a:rPr>
              <a:t> aplinkoje kuriami šilti, bendradarbiavimu grįsti vaikų, mokytojų, pagalbos mokiniui specialistų, tėvų (globėjų) santykiai. </a:t>
            </a:r>
            <a:r>
              <a:rPr lang="lt-LT" altLang="en-US" sz="2000">
                <a:latin typeface="Times New Roman" panose="02020603050405020304" pitchFamily="18" charset="0"/>
                <a:cs typeface="Times New Roman" panose="02020603050405020304" pitchFamily="18" charset="0"/>
                <a:sym typeface="+mn-ea"/>
              </a:rPr>
              <a:t>Tai matosi ugdomose veiklose, vykdomose akcijose ir švenčių metu. Tai akivaizdu iš mokytojų ir jų asistenčių pasisakymų, kad tėveliai nuolat palaiko ryšį su mokytojais dėl vaikų ugdymo, jų emocinės gerovės, reikalingų veikloms priemonių, pasiruošimo įvairioms šventėms, akcijoms ir t.t. Bendradarbiavimas atsiskleidžia įvairiose kūrybinėse parodėlėse, atvirų durų dienų, maisto gaminimo akcijų metu. </a:t>
            </a:r>
            <a:endParaRPr lang="en-US" sz="2000">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pPr>
            <a:endParaRPr lang="en-US" sz="2000">
              <a:latin typeface="Times New Roman" panose="02020603050405020304" pitchFamily="18" charset="0"/>
              <a:cs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t-LT" sz="3200" dirty="0">
                <a:latin typeface="Times New Roman" panose="02020603050405020304" pitchFamily="18" charset="0"/>
                <a:cs typeface="Times New Roman" panose="02020603050405020304" pitchFamily="18" charset="0"/>
                <a:sym typeface="+mn-ea"/>
              </a:rPr>
              <a:t>GILUMINIO AUDITO IŠVADOS 4/4:</a:t>
            </a:r>
            <a:endParaRPr lang="en-US" sz="3200"/>
          </a:p>
        </p:txBody>
      </p:sp>
      <p:sp>
        <p:nvSpPr>
          <p:cNvPr id="3" name="Content Placeholder 2"/>
          <p:cNvSpPr>
            <a:spLocks noGrp="1"/>
          </p:cNvSpPr>
          <p:nvPr>
            <p:ph idx="1"/>
          </p:nvPr>
        </p:nvSpPr>
        <p:spPr/>
        <p:txBody>
          <a:bodyPr/>
          <a:lstStyle/>
          <a:p>
            <a:pPr eaLnBrk="1" latinLnBrk="0" hangingPunct="1">
              <a:lnSpc>
                <a:spcPct val="150000"/>
              </a:lnSpc>
              <a:spcBef>
                <a:spcPts val="0"/>
              </a:spcBef>
            </a:pPr>
            <a:r>
              <a:rPr lang="lt-LT" altLang="en-US" sz="1800">
                <a:latin typeface="Times New Roman" panose="02020603050405020304" pitchFamily="18" charset="0"/>
                <a:cs typeface="Times New Roman" panose="02020603050405020304" pitchFamily="18" charset="0"/>
                <a:sym typeface="+mn-ea"/>
              </a:rPr>
              <a:t> Mokytojų ir mokytojų asistenčių bendradarbiavimas taip pat vyksta: asistentės padeda pasiruošti ugdymo veiklai, kartu su vaikais atlieka įvairias užduotis, teikia pagalbą vaikams. Taip pat bendradarbiaujama renginių, švenčių, akcijų klausimais, pasitariama dėl dekoracijų, priemonių ir pan.</a:t>
            </a:r>
            <a:endParaRPr lang="lt-LT" altLang="en-US" sz="1800">
              <a:latin typeface="Times New Roman" panose="02020603050405020304" pitchFamily="18" charset="0"/>
              <a:cs typeface="Times New Roman" panose="02020603050405020304" pitchFamily="18" charset="0"/>
            </a:endParaRPr>
          </a:p>
          <a:p>
            <a:pPr eaLnBrk="1" latinLnBrk="0" hangingPunct="1">
              <a:lnSpc>
                <a:spcPct val="150000"/>
              </a:lnSpc>
              <a:spcBef>
                <a:spcPts val="0"/>
              </a:spcBef>
            </a:pPr>
            <a:r>
              <a:rPr lang="lt-LT" altLang="en-US" sz="1800">
                <a:latin typeface="Times New Roman" panose="02020603050405020304" pitchFamily="18" charset="0"/>
                <a:cs typeface="Times New Roman" panose="02020603050405020304" pitchFamily="18" charset="0"/>
                <a:sym typeface="+mn-ea"/>
              </a:rPr>
              <a:t>Mokytoja padėjėja nuolat gelbsti spec. poreikių turintiems vaikams veiklų metu ir ne tik. Taip pat padeda mokytojai su priemonėmis bei organizuojant veiklas, gelbsti ir kitiems vaikams, kuriems reikia pagalbos.</a:t>
            </a:r>
            <a:endParaRPr lang="lt-LT" altLang="en-US" sz="1800">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pPr>
            <a:r>
              <a:rPr lang="lt-LT" altLang="en-US" sz="1800">
                <a:latin typeface="Times New Roman" panose="02020603050405020304" pitchFamily="18" charset="0"/>
                <a:cs typeface="Times New Roman" panose="02020603050405020304" pitchFamily="18" charset="0"/>
                <a:sym typeface="+mn-ea"/>
              </a:rPr>
              <a:t>Darželio</a:t>
            </a:r>
            <a:r>
              <a:rPr lang="en-US" sz="1800">
                <a:latin typeface="Times New Roman" panose="02020603050405020304" pitchFamily="18" charset="0"/>
                <a:cs typeface="Times New Roman" panose="02020603050405020304" pitchFamily="18" charset="0"/>
                <a:sym typeface="+mn-ea"/>
              </a:rPr>
              <a:t> aplinkoje sudaromos sąlygos bendrauti įvairių grupių vaikams (pvz., kartu vykdomi </a:t>
            </a:r>
            <a:endParaRPr lang="en-US" sz="1800">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buNone/>
            </a:pPr>
            <a:r>
              <a:rPr lang="en-US" sz="1800">
                <a:latin typeface="Times New Roman" panose="02020603050405020304" pitchFamily="18" charset="0"/>
                <a:cs typeface="Times New Roman" panose="02020603050405020304" pitchFamily="18" charset="0"/>
                <a:sym typeface="+mn-ea"/>
              </a:rPr>
              <a:t>projektai, įvairios veiklos</a:t>
            </a:r>
            <a:r>
              <a:rPr lang="lt-LT" altLang="en-US" sz="1800">
                <a:latin typeface="Times New Roman" panose="02020603050405020304" pitchFamily="18" charset="0"/>
                <a:cs typeface="Times New Roman" panose="02020603050405020304" pitchFamily="18" charset="0"/>
                <a:sym typeface="+mn-ea"/>
              </a:rPr>
              <a:t>, šventės</a:t>
            </a:r>
            <a:r>
              <a:rPr lang="en-US" sz="1800">
                <a:latin typeface="Times New Roman" panose="02020603050405020304" pitchFamily="18" charset="0"/>
                <a:cs typeface="Times New Roman" panose="02020603050405020304" pitchFamily="18" charset="0"/>
                <a:sym typeface="+mn-ea"/>
              </a:rPr>
              <a:t>).</a:t>
            </a:r>
            <a:r>
              <a:rPr lang="lt-LT" altLang="en-US" sz="1800">
                <a:latin typeface="Times New Roman" panose="02020603050405020304" pitchFamily="18" charset="0"/>
                <a:cs typeface="Times New Roman" panose="02020603050405020304" pitchFamily="18" charset="0"/>
                <a:sym typeface="+mn-ea"/>
              </a:rPr>
              <a:t> Vaikai daro atvirukus savo draugams, vaišina savo keptais pyragais ir t.t.</a:t>
            </a:r>
            <a:endParaRPr lang="en-US" sz="1800">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buNone/>
            </a:pPr>
            <a:r>
              <a:rPr lang="en-US" sz="1800">
                <a:latin typeface="Times New Roman" panose="02020603050405020304" pitchFamily="18" charset="0"/>
                <a:cs typeface="Times New Roman" panose="02020603050405020304" pitchFamily="18" charset="0"/>
                <a:sym typeface="+mn-ea"/>
              </a:rPr>
              <a:t>• </a:t>
            </a:r>
            <a:r>
              <a:rPr lang="lt-LT" altLang="en-US" sz="1800">
                <a:latin typeface="Times New Roman" panose="02020603050405020304" pitchFamily="18" charset="0"/>
                <a:cs typeface="Times New Roman" panose="02020603050405020304" pitchFamily="18" charset="0"/>
                <a:sym typeface="+mn-ea"/>
              </a:rPr>
              <a:t>Darželyje</a:t>
            </a:r>
            <a:r>
              <a:rPr lang="en-US" sz="1800">
                <a:latin typeface="Times New Roman" panose="02020603050405020304" pitchFamily="18" charset="0"/>
                <a:cs typeface="Times New Roman" panose="02020603050405020304" pitchFamily="18" charset="0"/>
                <a:sym typeface="+mn-ea"/>
              </a:rPr>
              <a:t> puoselėjamos tradicijos (pvz., gimtadienių, valstybinių, kalendorinių švenčių </a:t>
            </a:r>
            <a:endParaRPr lang="en-US" sz="1800">
              <a:latin typeface="Times New Roman" panose="02020603050405020304" pitchFamily="18" charset="0"/>
              <a:cs typeface="Times New Roman" panose="02020603050405020304" pitchFamily="18" charset="0"/>
            </a:endParaRPr>
          </a:p>
          <a:p>
            <a:pPr indent="0" algn="just" eaLnBrk="1" latinLnBrk="0" hangingPunct="1">
              <a:lnSpc>
                <a:spcPct val="150000"/>
              </a:lnSpc>
              <a:spcBef>
                <a:spcPts val="0"/>
              </a:spcBef>
              <a:buNone/>
            </a:pPr>
            <a:r>
              <a:rPr lang="en-US" sz="1800">
                <a:latin typeface="Times New Roman" panose="02020603050405020304" pitchFamily="18" charset="0"/>
                <a:cs typeface="Times New Roman" panose="02020603050405020304" pitchFamily="18" charset="0"/>
                <a:sym typeface="+mn-ea"/>
              </a:rPr>
              <a:t>šventimas, Motinos, Tėvo dienų minėjimai ir pan.) ar organizuojamos šventės, išvykos, renginiai, kurių metu sukuriamos sąlygos įvairioms socialinėms sąveikoms.</a:t>
            </a:r>
            <a:r>
              <a:rPr lang="lt-LT" altLang="en-US" sz="1800">
                <a:latin typeface="Times New Roman" panose="02020603050405020304" pitchFamily="18" charset="0"/>
                <a:cs typeface="Times New Roman" panose="02020603050405020304" pitchFamily="18" charset="0"/>
                <a:sym typeface="+mn-ea"/>
              </a:rPr>
              <a:t> Ypač populiarus sportinis renginys, kuriame be darželio darbuotojų ir vaikučių dalyvauja ir socialiniai partneriai, tėveliai. Taip pat mamyčių lopšinių popietė.</a:t>
            </a:r>
            <a:endParaRPr lang="en-US" sz="1800">
              <a:latin typeface="Times New Roman" panose="02020603050405020304" pitchFamily="18" charset="0"/>
              <a:cs typeface="Times New Roman" panose="02020603050405020304" pitchFamily="18" charset="0"/>
            </a:endParaRPr>
          </a:p>
          <a:p>
            <a:endParaRPr lang="en-US" sz="1800">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lt-LT" sz="3100" dirty="0"/>
            </a:br>
            <a:r>
              <a:rPr lang="lt-LT" sz="3100" dirty="0"/>
              <a:t>MOKYKLOS VEIKLOS KOKYBĖS TOBULINIMO PLANAS </a:t>
            </a:r>
            <a:br>
              <a:rPr lang="lt-LT" sz="3100" dirty="0"/>
            </a:br>
            <a:r>
              <a:rPr lang="lt-LT" sz="3100" dirty="0">
                <a:effectLst/>
                <a:latin typeface="Times New Roman" panose="02020603050405020304" pitchFamily="18" charset="0"/>
                <a:ea typeface="Calibri" panose="020F0502020204030204" pitchFamily="34" charset="0"/>
                <a:cs typeface="Times New Roman" panose="02020603050405020304" pitchFamily="18" charset="0"/>
                <a:sym typeface="+mn-ea"/>
              </a:rPr>
              <a:t>UGDYMO(SI) APLINKŲ </a:t>
            </a:r>
            <a:r>
              <a:rPr lang="lt-LT" sz="3100" dirty="0"/>
              <a:t>SRITIS: </a:t>
            </a:r>
            <a:br>
              <a:rPr lang="lt-LT" dirty="0"/>
            </a:br>
            <a:endParaRPr lang="lt-LT" dirty="0"/>
          </a:p>
        </p:txBody>
      </p:sp>
      <p:sp>
        <p:nvSpPr>
          <p:cNvPr id="3" name="Content Placeholder 2"/>
          <p:cNvSpPr>
            <a:spLocks noGrp="1"/>
          </p:cNvSpPr>
          <p:nvPr>
            <p:ph idx="1"/>
          </p:nvPr>
        </p:nvSpPr>
        <p:spPr/>
        <p:txBody>
          <a:bodyPr/>
          <a:lstStyle/>
          <a:p>
            <a:pPr marL="0" indent="0">
              <a:buNone/>
            </a:pPr>
            <a:r>
              <a:rPr lang="lt-LT" dirty="0"/>
              <a:t> </a:t>
            </a:r>
          </a:p>
        </p:txBody>
      </p:sp>
      <p:graphicFrame>
        <p:nvGraphicFramePr>
          <p:cNvPr id="4" name="Table 3"/>
          <p:cNvGraphicFramePr>
            <a:graphicFrameLocks noGrp="1"/>
          </p:cNvGraphicFramePr>
          <p:nvPr/>
        </p:nvGraphicFramePr>
        <p:xfrm>
          <a:off x="114935" y="1430020"/>
          <a:ext cx="11941810" cy="5382895"/>
        </p:xfrm>
        <a:graphic>
          <a:graphicData uri="http://schemas.openxmlformats.org/drawingml/2006/table">
            <a:tbl>
              <a:tblPr firstRow="1" firstCol="1" bandRow="1">
                <a:tableStyleId>{5C22544A-7EE6-4342-B048-85BDC9FD1C3A}</a:tableStyleId>
              </a:tblPr>
              <a:tblGrid>
                <a:gridCol w="1907540">
                  <a:extLst>
                    <a:ext uri="{9D8B030D-6E8A-4147-A177-3AD203B41FA5}">
                      <a16:colId xmlns:a16="http://schemas.microsoft.com/office/drawing/2014/main" val="20000"/>
                    </a:ext>
                  </a:extLst>
                </a:gridCol>
                <a:gridCol w="4632960">
                  <a:extLst>
                    <a:ext uri="{9D8B030D-6E8A-4147-A177-3AD203B41FA5}">
                      <a16:colId xmlns:a16="http://schemas.microsoft.com/office/drawing/2014/main" val="20001"/>
                    </a:ext>
                  </a:extLst>
                </a:gridCol>
                <a:gridCol w="3070225">
                  <a:extLst>
                    <a:ext uri="{9D8B030D-6E8A-4147-A177-3AD203B41FA5}">
                      <a16:colId xmlns:a16="http://schemas.microsoft.com/office/drawing/2014/main" val="20002"/>
                    </a:ext>
                  </a:extLst>
                </a:gridCol>
                <a:gridCol w="1089025">
                  <a:extLst>
                    <a:ext uri="{9D8B030D-6E8A-4147-A177-3AD203B41FA5}">
                      <a16:colId xmlns:a16="http://schemas.microsoft.com/office/drawing/2014/main" val="20003"/>
                    </a:ext>
                  </a:extLst>
                </a:gridCol>
                <a:gridCol w="1242060">
                  <a:extLst>
                    <a:ext uri="{9D8B030D-6E8A-4147-A177-3AD203B41FA5}">
                      <a16:colId xmlns:a16="http://schemas.microsoft.com/office/drawing/2014/main" val="20004"/>
                    </a:ext>
                  </a:extLst>
                </a:gridCol>
              </a:tblGrid>
              <a:tr h="1041400">
                <a:tc>
                  <a:txBody>
                    <a:bodyPr/>
                    <a:lstStyle/>
                    <a:p>
                      <a:pPr algn="ctr">
                        <a:lnSpc>
                          <a:spcPct val="107000"/>
                        </a:lnSpc>
                        <a:spcAft>
                          <a:spcPts val="0"/>
                        </a:spcAft>
                      </a:pPr>
                      <a:endParaRPr lang="lt-LT" sz="1600">
                        <a:effectLst/>
                      </a:endParaRPr>
                    </a:p>
                    <a:p>
                      <a:pPr algn="ctr">
                        <a:lnSpc>
                          <a:spcPct val="107000"/>
                        </a:lnSpc>
                        <a:spcAft>
                          <a:spcPts val="0"/>
                        </a:spcAft>
                      </a:pPr>
                      <a:r>
                        <a:rPr lang="lt-LT" altLang="en-US" sz="1600"/>
                        <a:t>Rodiklis, kriterijai </a:t>
                      </a:r>
                      <a:endParaRPr lang="lt-LT" sz="1600">
                        <a:effectLst/>
                      </a:endParaRPr>
                    </a:p>
                  </a:txBody>
                  <a:tcPr marL="62998" marR="62998" marT="0" marB="0"/>
                </a:tc>
                <a:tc>
                  <a:txBody>
                    <a:bodyPr/>
                    <a:lstStyle/>
                    <a:p>
                      <a:pPr algn="ctr">
                        <a:lnSpc>
                          <a:spcPct val="107000"/>
                        </a:lnSpc>
                        <a:spcAft>
                          <a:spcPts val="0"/>
                        </a:spcAft>
                      </a:pPr>
                      <a:endParaRPr lang="lt-LT" sz="1600">
                        <a:effectLst/>
                      </a:endParaRPr>
                    </a:p>
                    <a:p>
                      <a:pPr algn="ctr">
                        <a:lnSpc>
                          <a:spcPct val="107000"/>
                        </a:lnSpc>
                        <a:spcAft>
                          <a:spcPts val="0"/>
                        </a:spcAft>
                      </a:pPr>
                      <a:r>
                        <a:rPr lang="lt-LT" sz="1600">
                          <a:effectLst/>
                        </a:rPr>
                        <a:t>Priemonės</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gn="ctr">
                        <a:lnSpc>
                          <a:spcPct val="107000"/>
                        </a:lnSpc>
                        <a:spcAft>
                          <a:spcPts val="0"/>
                        </a:spcAft>
                      </a:pPr>
                      <a:r>
                        <a:rPr lang="lt-LT" sz="1600">
                          <a:effectLst/>
                        </a:rPr>
                        <a:t>Sėkmės kriterijai (laukiamas rezultatas)</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gn="ctr">
                        <a:lnSpc>
                          <a:spcPct val="107000"/>
                        </a:lnSpc>
                        <a:spcAft>
                          <a:spcPts val="0"/>
                        </a:spcAft>
                      </a:pPr>
                      <a:r>
                        <a:rPr lang="lt-LT" sz="1600">
                          <a:effectLst/>
                        </a:rPr>
                        <a:t>Įgyvendinimo terminas  </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tc>
                  <a:txBody>
                    <a:bodyPr/>
                    <a:lstStyle/>
                    <a:p>
                      <a:pPr algn="ctr">
                        <a:lnSpc>
                          <a:spcPct val="107000"/>
                        </a:lnSpc>
                        <a:spcAft>
                          <a:spcPts val="0"/>
                        </a:spcAft>
                      </a:pPr>
                      <a:r>
                        <a:rPr lang="lt-LT" sz="1600">
                          <a:effectLst/>
                        </a:rPr>
                        <a:t>Atsakingi vykdytojai</a:t>
                      </a:r>
                      <a:endParaRPr lang="lt-LT" sz="1600">
                        <a:effectLst/>
                        <a:latin typeface="Calibri" panose="020F0502020204030204" pitchFamily="34"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0"/>
                  </a:ext>
                </a:extLst>
              </a:tr>
              <a:tr h="2603500">
                <a:tc rowSpan="2">
                  <a:txBody>
                    <a:bodyPr/>
                    <a:lstStyle/>
                    <a:p>
                      <a:pPr>
                        <a:lnSpc>
                          <a:spcPct val="107000"/>
                        </a:lnSpc>
                        <a:spcAft>
                          <a:spcPts val="0"/>
                        </a:spcAft>
                      </a:pPr>
                      <a:endParaRPr lang="lt-LT" sz="1600">
                        <a:effectLst/>
                      </a:endParaRPr>
                    </a:p>
                    <a:p>
                      <a:pPr>
                        <a:lnSpc>
                          <a:spcPct val="107000"/>
                        </a:lnSpc>
                        <a:spcAft>
                          <a:spcPts val="0"/>
                        </a:spcAft>
                      </a:pPr>
                      <a:r>
                        <a:rPr lang="lt-LT" altLang="en-US" sz="1600" dirty="0">
                          <a:latin typeface="Times New Roman" panose="02020603050405020304" pitchFamily="18" charset="0"/>
                          <a:ea typeface="Calibri" panose="020F0502020204030204" pitchFamily="34" charset="0"/>
                          <a:sym typeface="SimSun" panose="02010600030101010101" pitchFamily="2" charset="-122"/>
                        </a:rPr>
                        <a:t>3.1.2. Ugdymo(si) aplinka suskirstyta į logiškai apibrėžtas mažesnes erdves (pagal ugdomas kompetencijas, veiklos centrus, kampelius ar kt.) su tam tikrai veiklai tinkamomis priemonėmis, skatinančiomis tyrinėti, žaisti ir ugdytis.</a:t>
                      </a:r>
                      <a:endParaRPr lang="lt-LT" altLang="en-US" sz="1600"/>
                    </a:p>
                    <a:p>
                      <a:pPr>
                        <a:lnSpc>
                          <a:spcPct val="107000"/>
                        </a:lnSpc>
                        <a:spcAft>
                          <a:spcPts val="0"/>
                        </a:spcAft>
                      </a:pPr>
                      <a:r>
                        <a:rPr lang="lt-LT" altLang="en-US" sz="1600">
                          <a:latin typeface="Times New Roman" panose="02020603050405020304" pitchFamily="18" charset="0"/>
                        </a:rPr>
                        <a:t> </a:t>
                      </a:r>
                      <a:endParaRPr lang="lt-LT" sz="1600">
                        <a:effectLst/>
                        <a:latin typeface="Times New Roman" panose="02020603050405020304" pitchFamily="18"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 </a:t>
                      </a:r>
                      <a:r>
                        <a:rPr lang="lt-LT" sz="1600" dirty="0">
                          <a:effectLst/>
                          <a:latin typeface="Times New Roman" panose="02020603050405020304" pitchFamily="18" charset="0"/>
                          <a:ea typeface="Calibri" panose="020F0502020204030204" pitchFamily="34" charset="0"/>
                          <a:cs typeface="Times New Roman" panose="02020603050405020304" pitchFamily="18" charset="0"/>
                          <a:sym typeface="+mn-ea"/>
                        </a:rPr>
                        <a:t>• </a:t>
                      </a: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Grupės erdvę pagal galimybes suskirstyti į logiškai apibrėžtas mažesnes erdves (pagal ugdomas </a:t>
                      </a:r>
                    </a:p>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kompetencijas, veiklos centrus, kampelius ar kt.). </a:t>
                      </a:r>
                    </a:p>
                    <a:p>
                      <a:pPr>
                        <a:lnSpc>
                          <a:spcPct val="107000"/>
                        </a:lnSpc>
                        <a:spcAft>
                          <a:spcPts val="0"/>
                        </a:spcAft>
                      </a:pP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 Pagal Ikimokyklinio ir (ar) priešmokyklinio </a:t>
                      </a:r>
                    </a:p>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ugdymo programas vykdančių mokyklų </a:t>
                      </a:r>
                    </a:p>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veiklos kokybės įsivertinimo metodiką, siekiant sudominti vaikus raidėmis, ant baldų, durų, palangių ir kt. priklijuoti didžiosiomis raidėmis užrašytus jų pavadinimus, vaikų vardus ir pan.</a:t>
                      </a:r>
                    </a:p>
                  </a:txBody>
                  <a:tcPr marL="62998" marR="62998" marT="0" marB="0"/>
                </a:tc>
                <a:tc>
                  <a:txBody>
                    <a:bodyPr/>
                    <a:lstStyle/>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 Kiekviename centre vietos ir priemonių pakaks keliems vaikams, todėl tuo pačiu metu keli vaikai gali žaisti, veikti kartu – vyks bendradarbiavimas.</a:t>
                      </a:r>
                    </a:p>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 Lygindami, tarpusavyje, nuolat stebėdami vaikai pažins raides, išmoks perskaityti ar parašyti savo vardą;</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 2024 m.</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Grupių mokytojos</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1"/>
                  </a:ext>
                </a:extLst>
              </a:tr>
              <a:tr h="1737995">
                <a:tc vMerge="1">
                  <a:txBody>
                    <a:bodyPr/>
                    <a:lstStyle/>
                    <a:p>
                      <a:endParaRPr lang="lt-LT"/>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sym typeface="+mn-ea"/>
                        </a:rPr>
                        <a:t>•</a:t>
                      </a: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Atnaujinti lauko erdves – įrengti atskiras erdves, ugdyti įvairius įgūdžius: tyrinėjimui skirta erdvė, sensomotorinė, lauko kampelio „Parduotuvė“ papildymas priemonėmis ir kt.</a:t>
                      </a:r>
                    </a:p>
                  </a:txBody>
                  <a:tcPr marL="62998" marR="62998" marT="0" marB="0"/>
                </a:tc>
                <a:tc>
                  <a:txBody>
                    <a:bodyPr/>
                    <a:lstStyle/>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a:t>
                      </a:r>
                      <a:r>
                        <a:rPr lang="lt-LT" sz="1600">
                          <a:effectLst/>
                          <a:latin typeface="Times New Roman" panose="02020603050405020304" pitchFamily="18" charset="0"/>
                          <a:cs typeface="Times New Roman" panose="02020603050405020304" pitchFamily="18" charset="0"/>
                        </a:rPr>
                        <a:t>Vaikai turės galimybę bendrauti, bendradarbiauti atskirose erdvėse tyrinėjant, atliekant bandymus, kuriant, žaidžiant siužetinius žaidimus, taip pat išbandant įvairias sensomotorines priemones.</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 2024 m.</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Administracija</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2"/>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lt-LT" sz="3100" dirty="0"/>
            </a:br>
            <a:r>
              <a:rPr lang="lt-LT" sz="3100" dirty="0">
                <a:latin typeface="Times New Roman" panose="02020603050405020304" pitchFamily="18" charset="0"/>
                <a:cs typeface="Times New Roman" panose="02020603050405020304" pitchFamily="18" charset="0"/>
              </a:rPr>
              <a:t>MOKYKLOS VEIKLOS KOKYBĖS TOBULINIMO PLANAS </a:t>
            </a:r>
            <a:br>
              <a:rPr lang="lt-LT" sz="3100" dirty="0">
                <a:latin typeface="Times New Roman" panose="02020603050405020304" pitchFamily="18" charset="0"/>
                <a:cs typeface="Times New Roman" panose="02020603050405020304" pitchFamily="18" charset="0"/>
              </a:rPr>
            </a:br>
            <a:r>
              <a:rPr lang="lt-LT" sz="3100" dirty="0">
                <a:effectLst/>
                <a:latin typeface="Times New Roman" panose="02020603050405020304" pitchFamily="18" charset="0"/>
                <a:ea typeface="Calibri" panose="020F0502020204030204" pitchFamily="34" charset="0"/>
                <a:cs typeface="Times New Roman" panose="02020603050405020304" pitchFamily="18" charset="0"/>
                <a:sym typeface="+mn-ea"/>
              </a:rPr>
              <a:t>UGDYMO(SI) APLINKŲ </a:t>
            </a:r>
            <a:r>
              <a:rPr lang="lt-LT" sz="3100" dirty="0">
                <a:latin typeface="Times New Roman" panose="02020603050405020304" pitchFamily="18" charset="0"/>
                <a:cs typeface="Times New Roman" panose="02020603050405020304" pitchFamily="18" charset="0"/>
              </a:rPr>
              <a:t>SRITIS: </a:t>
            </a:r>
            <a:br>
              <a:rPr lang="lt-LT" dirty="0">
                <a:latin typeface="Times New Roman" panose="02020603050405020304" pitchFamily="18" charset="0"/>
                <a:cs typeface="Times New Roman" panose="02020603050405020304" pitchFamily="18" charset="0"/>
              </a:rPr>
            </a:br>
            <a:endParaRPr lang="lt-LT"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p:txBody>
          <a:bodyPr/>
          <a:lstStyle/>
          <a:p>
            <a:pPr marL="0" indent="0">
              <a:buNone/>
            </a:pPr>
            <a:r>
              <a:rPr lang="lt-LT" dirty="0"/>
              <a:t> </a:t>
            </a:r>
          </a:p>
        </p:txBody>
      </p:sp>
      <p:graphicFrame>
        <p:nvGraphicFramePr>
          <p:cNvPr id="4" name="Table 3"/>
          <p:cNvGraphicFramePr>
            <a:graphicFrameLocks noGrp="1"/>
          </p:cNvGraphicFramePr>
          <p:nvPr/>
        </p:nvGraphicFramePr>
        <p:xfrm>
          <a:off x="341630" y="1798955"/>
          <a:ext cx="11695430" cy="5050536"/>
        </p:xfrm>
        <a:graphic>
          <a:graphicData uri="http://schemas.openxmlformats.org/drawingml/2006/table">
            <a:tbl>
              <a:tblPr firstRow="1" firstCol="1" bandRow="1">
                <a:tableStyleId>{5C22544A-7EE6-4342-B048-85BDC9FD1C3A}</a:tableStyleId>
              </a:tblPr>
              <a:tblGrid>
                <a:gridCol w="400050">
                  <a:extLst>
                    <a:ext uri="{9D8B030D-6E8A-4147-A177-3AD203B41FA5}">
                      <a16:colId xmlns:a16="http://schemas.microsoft.com/office/drawing/2014/main" val="20000"/>
                    </a:ext>
                  </a:extLst>
                </a:gridCol>
                <a:gridCol w="2469515">
                  <a:extLst>
                    <a:ext uri="{9D8B030D-6E8A-4147-A177-3AD203B41FA5}">
                      <a16:colId xmlns:a16="http://schemas.microsoft.com/office/drawing/2014/main" val="20001"/>
                    </a:ext>
                  </a:extLst>
                </a:gridCol>
                <a:gridCol w="3905885">
                  <a:extLst>
                    <a:ext uri="{9D8B030D-6E8A-4147-A177-3AD203B41FA5}">
                      <a16:colId xmlns:a16="http://schemas.microsoft.com/office/drawing/2014/main" val="20002"/>
                    </a:ext>
                  </a:extLst>
                </a:gridCol>
                <a:gridCol w="2441575">
                  <a:extLst>
                    <a:ext uri="{9D8B030D-6E8A-4147-A177-3AD203B41FA5}">
                      <a16:colId xmlns:a16="http://schemas.microsoft.com/office/drawing/2014/main" val="20003"/>
                    </a:ext>
                  </a:extLst>
                </a:gridCol>
                <a:gridCol w="1052195">
                  <a:extLst>
                    <a:ext uri="{9D8B030D-6E8A-4147-A177-3AD203B41FA5}">
                      <a16:colId xmlns:a16="http://schemas.microsoft.com/office/drawing/2014/main" val="20004"/>
                    </a:ext>
                  </a:extLst>
                </a:gridCol>
                <a:gridCol w="1426210">
                  <a:extLst>
                    <a:ext uri="{9D8B030D-6E8A-4147-A177-3AD203B41FA5}">
                      <a16:colId xmlns:a16="http://schemas.microsoft.com/office/drawing/2014/main" val="20005"/>
                    </a:ext>
                  </a:extLst>
                </a:gridCol>
              </a:tblGrid>
              <a:tr h="781050">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Eil. Nr.</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Rodiklis, kriterijai </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Priemonės</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Sėkmės kriterijai (laukiamas rezultatas)</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Įgyvendinimo terminas </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Atsakingi vykdytojai</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0"/>
                  </a:ext>
                </a:extLst>
              </a:tr>
              <a:tr h="1722120">
                <a:tc>
                  <a:txBody>
                    <a:bodyPr/>
                    <a:lstStyle/>
                    <a:p>
                      <a:pPr>
                        <a:lnSpc>
                          <a:spcPct val="107000"/>
                        </a:lnSpc>
                        <a:spcAft>
                          <a:spcPts val="0"/>
                        </a:spcAft>
                      </a:pP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sym typeface="+mn-ea"/>
                        </a:rPr>
                        <a:t>3.2.2. Aplinka yra turtinga įvairių socialinių sąveikų situacijomis (su kitais grupės vaikais, su tėvais, su kitais bendruomenės nariais).</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rPr>
                        <a:t>• Grupėje vykstant veikloms sudaryti sąlygas vaikams bendrauti tarpusavyje: skiriant atlikti vieną darbelį poroje ar 3 vaikų grupelėje ir pan.</a:t>
                      </a:r>
                    </a:p>
                    <a:p>
                      <a:pPr>
                        <a:lnSpc>
                          <a:spcPct val="107000"/>
                        </a:lnSpc>
                        <a:spcAft>
                          <a:spcPts val="0"/>
                        </a:spcAft>
                      </a:pP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 Vaikai įgis bendradarbiavimo įgūdžių, išdrįs kreiptis pagalbos į draugą, taip pat ugdysis socialinę kompetenciją.</a:t>
                      </a:r>
                    </a:p>
                    <a:p>
                      <a:pPr>
                        <a:lnSpc>
                          <a:spcPct val="107000"/>
                        </a:lnSpc>
                        <a:spcAft>
                          <a:spcPts val="0"/>
                        </a:spcAft>
                      </a:pP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 2024 m.</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cs typeface="Times New Roman" panose="02020603050405020304" pitchFamily="18" charset="0"/>
                        </a:rPr>
                        <a:t>Grupių mokytojos</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1"/>
                  </a:ext>
                </a:extLst>
              </a:tr>
              <a:tr h="2460625">
                <a:tc>
                  <a:txBody>
                    <a:bodyPr/>
                    <a:lstStyle/>
                    <a:p>
                      <a:pPr>
                        <a:lnSpc>
                          <a:spcPct val="107000"/>
                        </a:lnSpc>
                        <a:spcAft>
                          <a:spcPts val="0"/>
                        </a:spcAft>
                      </a:pP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ea typeface="Calibri" panose="020F0502020204030204" pitchFamily="34" charset="0"/>
                          <a:cs typeface="Times New Roman" panose="02020603050405020304" pitchFamily="18" charset="0"/>
                          <a:sym typeface="+mn-ea"/>
                        </a:rPr>
                        <a:t>• Darželio aplinkoje ir toliau sudaryti sąlygas bendrauti įvairių grupių vaikams (pvz., kartu vykdomi projektai, įvairios veiklos), puoselėti tradicijas (pvz., gimtadienių, valstybinių, kalendorinių švenčių ir pan.), organizuoti šventes, išvykas, kuriose dalyvauja darželio bendruomenė.</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 Darželyje kuriami šilti, bendradarbiavimu grįsti vaikų, mokytojų, pagalbos </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0"/>
                        </a:spcAft>
                      </a:pPr>
                      <a:r>
                        <a:rPr lang="lt-LT" sz="1600">
                          <a:effectLst/>
                          <a:latin typeface="Times New Roman" panose="02020603050405020304" pitchFamily="18" charset="0"/>
                          <a:ea typeface="Calibri" panose="020F0502020204030204" pitchFamily="34" charset="0"/>
                          <a:cs typeface="Times New Roman" panose="02020603050405020304" pitchFamily="18" charset="0"/>
                          <a:sym typeface="+mn-ea"/>
                        </a:rPr>
                        <a:t>specialisto, tėvų (globėjų), kitų vaiko artimųjų santykiai padės puikus pagrindus vaikų emociniam, socialiniam vystymuisi. </a:t>
                      </a:r>
                      <a:endParaRPr lang="lt-LT" sz="160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 2024 m.</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tc>
                  <a:txBody>
                    <a:bodyPr/>
                    <a:lstStyle/>
                    <a:p>
                      <a:pPr>
                        <a:lnSpc>
                          <a:spcPct val="107000"/>
                        </a:lnSpc>
                        <a:spcAft>
                          <a:spcPts val="0"/>
                        </a:spcAft>
                      </a:pPr>
                      <a:r>
                        <a:rPr lang="lt-LT" sz="1600" dirty="0">
                          <a:effectLst/>
                          <a:latin typeface="Times New Roman" panose="02020603050405020304" pitchFamily="18" charset="0"/>
                          <a:cs typeface="Times New Roman" panose="02020603050405020304" pitchFamily="18" charset="0"/>
                        </a:rPr>
                        <a:t>Administracija,Grupių mokytojos</a:t>
                      </a:r>
                      <a:endParaRPr lang="lt-LT" sz="16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2998" marR="62998" marT="0" marB="0"/>
                </a:tc>
                <a:extLst>
                  <a:ext uri="{0D108BD9-81ED-4DB2-BD59-A6C34878D82A}">
                    <a16:rowId xmlns:a16="http://schemas.microsoft.com/office/drawing/2014/main" val="10002"/>
                  </a:ext>
                </a:extLst>
              </a:tr>
            </a:tbl>
          </a:graphicData>
        </a:graphic>
      </p:graphicFrame>
    </p:spTree>
  </p:cSld>
  <p:clrMapOvr>
    <a:masterClrMapping/>
  </p:clrMapOvr>
</p:sld>
</file>

<file path=ppt/theme/theme1.xml><?xml version="1.0" encoding="utf-8"?>
<a:theme xmlns:a="http://schemas.openxmlformats.org/drawingml/2006/main" name="Business Cooperate">
  <a:themeElements>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usiness Cooperate">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spDef>
    <a:lnDef>
      <a:spPr bwMode="auto">
        <a:xfrm>
          <a:off x="0" y="0"/>
          <a:ext cx="1" cy="1"/>
        </a:xfrm>
        <a:custGeom>
          <a:avLst/>
          <a:gdLst/>
          <a:ahLst/>
          <a:cxnLst/>
          <a:rect l="0" t="0" r="0" b="0"/>
          <a:pathLst/>
        </a:custGeom>
        <a:gradFill rotWithShape="0">
          <a:gsLst>
            <a:gs pos="0">
              <a:schemeClr val="accent1"/>
            </a:gs>
            <a:gs pos="100000">
              <a:schemeClr val="accent2"/>
            </a:gs>
          </a:gsLst>
          <a:lin ang="5400000" scaled="1"/>
        </a:gradFill>
        <a:ln w="9525" cap="flat" cmpd="sng" algn="ctr">
          <a:solidFill>
            <a:schemeClr val="accent1"/>
          </a:solidFill>
          <a:prstDash val="solid"/>
          <a:round/>
          <a:headEnd type="none" w="med" len="med"/>
          <a:tailEnd type="none" w="med" len="med"/>
        </a:ln>
      </a:spPr>
      <a:bodyPr vert="horz" wrap="none" lIns="91440" tIns="45720" rIns="91440" bIns="45720" numCol="1" anchor="ctr" anchorCtr="0" compatLnSpc="1"/>
      <a:lstStyle>
        <a:defPPr marL="0" marR="0" indent="0" algn="l" defTabSz="914400" rtl="0" eaLnBrk="1" fontAlgn="base" latinLnBrk="0" hangingPunct="1">
          <a:lnSpc>
            <a:spcPct val="100000"/>
          </a:lnSpc>
          <a:spcBef>
            <a:spcPct val="0"/>
          </a:spcBef>
          <a:spcAft>
            <a:spcPct val="0"/>
          </a:spcAft>
          <a:buClrTx/>
          <a:buSzTx/>
          <a:buFontTx/>
          <a:buNone/>
          <a:defRPr kumimoji="0" lang="zh-CN" altLang="en-US" sz="1800" b="0" i="0" u="none" strike="noStrike" cap="none" normalizeH="0" baseline="0" smtClean="0">
            <a:ln>
              <a:noFill/>
            </a:ln>
            <a:solidFill>
              <a:schemeClr val="tx1"/>
            </a:solidFill>
            <a:effectLst/>
            <a:latin typeface="Arial" panose="020B0604020202020204" pitchFamily="34" charset="0"/>
            <a:ea typeface="SimSun" panose="02010600030101010101" pitchFamily="2" charset="-122"/>
          </a:defRPr>
        </a:defPPr>
      </a:lstStyle>
    </a:lnDef>
  </a:objectDefaults>
  <a:extraClrSchemeLst>
    <a:extraClrScheme>
      <a:clrScheme name="Business Cooperat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usiness Cooperat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usiness Cooperat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usiness Cooperat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usiness Cooperat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usiness Cooperat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usiness Cooperat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usiness Cooperat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usiness Cooperat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usiness Cooperat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usiness Cooperat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usiness Cooperat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124</TotalTime>
  <Words>1720</Words>
  <Application>Microsoft Office PowerPoint</Application>
  <PresentationFormat>Widescreen</PresentationFormat>
  <Paragraphs>118</Paragraphs>
  <Slides>12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Times New Roman</vt:lpstr>
      <vt:lpstr>Business Cooperate</vt:lpstr>
      <vt:lpstr> SKUODO RAJONO MOSĖDŽIO VAIKŲ LOPŠELIO-DARŽELIO Adresas: R. Granausko g. 7-2, Mosėdis, Skuodo rajonas    GILUMINIS VEIKLOS KOKYBĖS ĮSIVERTINIMAS   Ataskaitą parengė: veiklos kokybės įsivertinimo grupės koordinatorė Renata Pladienė  </vt:lpstr>
      <vt:lpstr>Veiklos kokybės įsivertinimo grupės sudėtis:</vt:lpstr>
      <vt:lpstr>Giluminiam įsivertinimui pasirinktos srities UGDYMO(SI) APLINKŲ rodikliai:</vt:lpstr>
      <vt:lpstr>GILUMINIO AUDITO IŠVADOS 1/4:</vt:lpstr>
      <vt:lpstr>GILUMINIO AUDITO IŠVADOS 2/4:</vt:lpstr>
      <vt:lpstr>GILUMINIO AUDITO IŠVADOS 3/4:</vt:lpstr>
      <vt:lpstr>GILUMINIO AUDITO IŠVADOS 4/4:</vt:lpstr>
      <vt:lpstr> MOKYKLOS VEIKLOS KOKYBĖS TOBULINIMO PLANAS  UGDYMO(SI) APLINKŲ SRITIS:  </vt:lpstr>
      <vt:lpstr> MOKYKLOS VEIKLOS KOKYBĖS TOBULINIMO PLANAS  UGDYMO(SI) APLINKŲ SRITIS:  </vt:lpstr>
      <vt:lpstr>MOKYKLOS VEIKLOS KOKYBĖS TOBULINIMO PLANO ĮGYVENDINIMO ATASKAITA 1/3</vt:lpstr>
      <vt:lpstr>MOKYKLOS VEIKLOS KOKYBĖS TOBULINIMO PLANO ĮGYVENDINIMO ATASKAITA 2/3</vt:lpstr>
      <vt:lpstr>MOKYKLOS VEIKLOS KOKYBĖS TOBULINIMO PLANO ĮGYVENDINIMO ATASKAITA 3/3</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SKUODO RAJONO MOSĖDŽIO VAIKŲ LOPŠELIO-DARŽELIO Adresas: R. Granausko g. 7-2, Mosėdis, Skuodo rajonas    GILUMINIS VEIKLOS KOKYBĖS ĮSIVERTINIMAS 2023 m. sausio mėn.</dc:title>
  <dc:creator>Admin</dc:creator>
  <cp:lastModifiedBy>Renata Pladienė</cp:lastModifiedBy>
  <cp:revision>10</cp:revision>
  <dcterms:created xsi:type="dcterms:W3CDTF">2023-01-18T10:29:00Z</dcterms:created>
  <dcterms:modified xsi:type="dcterms:W3CDTF">2024-10-09T10:22:43Z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9D15622EF1C440C1AB4DFE24B4B6010F_12</vt:lpwstr>
  </property>
  <property fmtid="{D5CDD505-2E9C-101B-9397-08002B2CF9AE}" pid="3" name="KSOProductBuildVer">
    <vt:lpwstr>1033-12.2.0.13489</vt:lpwstr>
  </property>
</Properties>
</file>